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3358" r:id="rId2"/>
    <p:sldId id="341" r:id="rId3"/>
    <p:sldId id="427" r:id="rId4"/>
    <p:sldId id="3402" r:id="rId5"/>
    <p:sldId id="449" r:id="rId6"/>
    <p:sldId id="450" r:id="rId7"/>
    <p:sldId id="414" r:id="rId8"/>
    <p:sldId id="418" r:id="rId9"/>
    <p:sldId id="430" r:id="rId10"/>
    <p:sldId id="431" r:id="rId11"/>
    <p:sldId id="452" r:id="rId12"/>
    <p:sldId id="306" r:id="rId13"/>
    <p:sldId id="3368" r:id="rId14"/>
    <p:sldId id="3422" r:id="rId15"/>
    <p:sldId id="263" r:id="rId16"/>
    <p:sldId id="469" r:id="rId17"/>
    <p:sldId id="266" r:id="rId18"/>
    <p:sldId id="269" r:id="rId19"/>
    <p:sldId id="274" r:id="rId20"/>
    <p:sldId id="3373" r:id="rId21"/>
    <p:sldId id="3374" r:id="rId22"/>
    <p:sldId id="3375" r:id="rId23"/>
    <p:sldId id="3376" r:id="rId24"/>
    <p:sldId id="3377" r:id="rId25"/>
    <p:sldId id="3378" r:id="rId26"/>
    <p:sldId id="3379" r:id="rId27"/>
    <p:sldId id="470" r:id="rId28"/>
    <p:sldId id="3415" r:id="rId29"/>
    <p:sldId id="3404" r:id="rId30"/>
    <p:sldId id="3416" r:id="rId31"/>
    <p:sldId id="3405" r:id="rId32"/>
    <p:sldId id="3417" r:id="rId33"/>
    <p:sldId id="3406" r:id="rId34"/>
    <p:sldId id="3418" r:id="rId35"/>
    <p:sldId id="3414" r:id="rId36"/>
    <p:sldId id="3419" r:id="rId37"/>
    <p:sldId id="3420" r:id="rId38"/>
    <p:sldId id="3426" r:id="rId39"/>
    <p:sldId id="3429" r:id="rId40"/>
    <p:sldId id="3428" r:id="rId41"/>
    <p:sldId id="3411" r:id="rId42"/>
    <p:sldId id="3421" r:id="rId43"/>
    <p:sldId id="3423" r:id="rId44"/>
    <p:sldId id="3424" r:id="rId45"/>
    <p:sldId id="3413" r:id="rId46"/>
    <p:sldId id="3425" r:id="rId47"/>
    <p:sldId id="3381" r:id="rId48"/>
    <p:sldId id="3410" r:id="rId49"/>
    <p:sldId id="3409" r:id="rId50"/>
    <p:sldId id="3383" r:id="rId51"/>
    <p:sldId id="3384" r:id="rId52"/>
    <p:sldId id="3385" r:id="rId53"/>
    <p:sldId id="3386" r:id="rId54"/>
    <p:sldId id="3389" r:id="rId55"/>
    <p:sldId id="3390" r:id="rId56"/>
    <p:sldId id="3391" r:id="rId57"/>
    <p:sldId id="3392" r:id="rId58"/>
    <p:sldId id="3393" r:id="rId59"/>
    <p:sldId id="3394" r:id="rId60"/>
    <p:sldId id="3395" r:id="rId61"/>
    <p:sldId id="3396" r:id="rId62"/>
    <p:sldId id="3401" r:id="rId63"/>
    <p:sldId id="3398" r:id="rId64"/>
    <p:sldId id="3399" r:id="rId65"/>
    <p:sldId id="471" r:id="rId66"/>
    <p:sldId id="3403" r:id="rId67"/>
    <p:sldId id="3371" r:id="rId68"/>
    <p:sldId id="3412"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44"/>
    <a:srgbClr val="FF00FF"/>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p:restoredTop sz="94558" autoAdjust="0"/>
  </p:normalViewPr>
  <p:slideViewPr>
    <p:cSldViewPr snapToGrid="0" snapToObjects="1">
      <p:cViewPr varScale="1">
        <p:scale>
          <a:sx n="116" d="100"/>
          <a:sy n="116" d="100"/>
        </p:scale>
        <p:origin x="160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7/21/20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echterms.com/definition/cpu"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processor</a:t>
            </a:r>
            <a:r>
              <a:rPr lang="en-US" sz="1200" b="0" i="0" kern="1200" dirty="0">
                <a:solidFill>
                  <a:schemeClr val="tx1"/>
                </a:solidFill>
                <a:effectLst/>
                <a:latin typeface="+mn-lt"/>
                <a:ea typeface="+mn-ea"/>
                <a:cs typeface="+mn-cs"/>
              </a:rPr>
              <a:t>, or "microprocessor," is a small chip that resides in computers and other electronic devices. Its </a:t>
            </a:r>
            <a:r>
              <a:rPr lang="en-US" sz="1200" b="1" i="0" kern="1200" dirty="0">
                <a:solidFill>
                  <a:schemeClr val="tx1"/>
                </a:solidFill>
                <a:effectLst/>
                <a:latin typeface="+mn-lt"/>
                <a:ea typeface="+mn-ea"/>
                <a:cs typeface="+mn-cs"/>
              </a:rPr>
              <a:t>basic</a:t>
            </a:r>
            <a:r>
              <a:rPr lang="en-US" sz="1200" b="0" i="0" kern="1200" dirty="0">
                <a:solidFill>
                  <a:schemeClr val="tx1"/>
                </a:solidFill>
                <a:effectLst/>
                <a:latin typeface="+mn-lt"/>
                <a:ea typeface="+mn-ea"/>
                <a:cs typeface="+mn-cs"/>
              </a:rPr>
              <a:t> job is to receive input and provide the appropriate output. ... The central </a:t>
            </a:r>
            <a:r>
              <a:rPr lang="en-US" sz="1200" b="1" i="0" kern="1200" dirty="0">
                <a:solidFill>
                  <a:schemeClr val="tx1"/>
                </a:solidFill>
                <a:effectLst/>
                <a:latin typeface="+mn-lt"/>
                <a:ea typeface="+mn-ea"/>
                <a:cs typeface="+mn-cs"/>
              </a:rPr>
              <a:t>processor</a:t>
            </a:r>
            <a:r>
              <a:rPr lang="en-US" sz="1200" b="0" i="0" kern="1200" dirty="0">
                <a:solidFill>
                  <a:schemeClr val="tx1"/>
                </a:solidFill>
                <a:effectLst/>
                <a:latin typeface="+mn-lt"/>
                <a:ea typeface="+mn-ea"/>
                <a:cs typeface="+mn-cs"/>
              </a:rPr>
              <a:t> of a computer is also known as the </a:t>
            </a:r>
            <a:r>
              <a:rPr lang="en-US" sz="1200" b="1" i="0" kern="1200" dirty="0">
                <a:solidFill>
                  <a:schemeClr val="tx1"/>
                </a:solidFill>
                <a:effectLst/>
                <a:latin typeface="+mn-lt"/>
                <a:ea typeface="+mn-ea"/>
                <a:cs typeface="+mn-cs"/>
              </a:rPr>
              <a:t>CPU</a:t>
            </a:r>
            <a:r>
              <a:rPr lang="en-US" sz="1200" b="0" i="0" kern="1200" dirty="0">
                <a:solidFill>
                  <a:schemeClr val="tx1"/>
                </a:solidFill>
                <a:effectLst/>
                <a:latin typeface="+mn-lt"/>
                <a:ea typeface="+mn-ea"/>
                <a:cs typeface="+mn-cs"/>
              </a:rPr>
              <a:t>, or "central processing unit.” The central processor of a computer is also known as the </a:t>
            </a:r>
            <a:r>
              <a:rPr lang="en-US" sz="1200" b="0" i="0" u="none" strike="noStrike" kern="1200" dirty="0">
                <a:solidFill>
                  <a:schemeClr val="tx1"/>
                </a:solidFill>
                <a:effectLst/>
                <a:latin typeface="+mn-lt"/>
                <a:ea typeface="+mn-ea"/>
                <a:cs typeface="+mn-cs"/>
                <a:hlinkClick r:id="rId3"/>
              </a:rPr>
              <a:t>CPU</a:t>
            </a:r>
            <a:r>
              <a:rPr lang="en-US" sz="1200" b="0" i="0" kern="1200" dirty="0">
                <a:solidFill>
                  <a:schemeClr val="tx1"/>
                </a:solidFill>
                <a:effectLst/>
                <a:latin typeface="+mn-lt"/>
                <a:ea typeface="+mn-ea"/>
                <a:cs typeface="+mn-cs"/>
              </a:rPr>
              <a:t>, or "central processing unit." This processor handles all the basic system instructions</a:t>
            </a:r>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5</a:t>
            </a:fld>
            <a:endParaRPr lang="en-US" dirty="0"/>
          </a:p>
        </p:txBody>
      </p:sp>
    </p:spTree>
    <p:extLst>
      <p:ext uri="{BB962C8B-B14F-4D97-AF65-F5344CB8AC3E}">
        <p14:creationId xmlns:p14="http://schemas.microsoft.com/office/powerpoint/2010/main" val="2397511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656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313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150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933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415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02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174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27</a:t>
            </a:fld>
            <a:endParaRPr lang="en-US" dirty="0"/>
          </a:p>
        </p:txBody>
      </p:sp>
    </p:spTree>
    <p:extLst>
      <p:ext uri="{BB962C8B-B14F-4D97-AF65-F5344CB8AC3E}">
        <p14:creationId xmlns:p14="http://schemas.microsoft.com/office/powerpoint/2010/main" val="387335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630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471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8</a:t>
            </a:fld>
            <a:endParaRPr lang="en-US" dirty="0"/>
          </a:p>
        </p:txBody>
      </p:sp>
    </p:spTree>
    <p:extLst>
      <p:ext uri="{BB962C8B-B14F-4D97-AF65-F5344CB8AC3E}">
        <p14:creationId xmlns:p14="http://schemas.microsoft.com/office/powerpoint/2010/main" val="962980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383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b="0" i="0" kern="1200" dirty="0">
                <a:solidFill>
                  <a:schemeClr val="tx1"/>
                </a:solidFill>
                <a:effectLst/>
                <a:latin typeface="+mn-lt"/>
                <a:ea typeface="+mn-ea"/>
                <a:cs typeface="+mn-cs"/>
              </a:rPr>
              <a:t>In this simple example, </a:t>
            </a:r>
            <a:r>
              <a:rPr lang="en-US" dirty="0"/>
              <a:t>--array=1-16</a:t>
            </a:r>
            <a:r>
              <a:rPr lang="en-US" sz="1200" b="0" i="0" kern="1200" dirty="0">
                <a:solidFill>
                  <a:schemeClr val="tx1"/>
                </a:solidFill>
                <a:effectLst/>
                <a:latin typeface="+mn-lt"/>
                <a:ea typeface="+mn-ea"/>
                <a:cs typeface="+mn-cs"/>
              </a:rPr>
              <a:t> requests 16 array tasks (numbered 1 through 16). The “array tasks” are copies of the master script that are automatically submitted to the scheduler on your behalf. In each array task, the environment variable </a:t>
            </a:r>
            <a:r>
              <a:rPr lang="en-US" dirty="0"/>
              <a:t>SLURM_ARRAY_TASK_ID</a:t>
            </a:r>
            <a:r>
              <a:rPr lang="en-US" sz="1200" b="0" i="0" kern="1200" dirty="0">
                <a:solidFill>
                  <a:schemeClr val="tx1"/>
                </a:solidFill>
                <a:effectLst/>
                <a:latin typeface="+mn-lt"/>
                <a:ea typeface="+mn-ea"/>
                <a:cs typeface="+mn-cs"/>
              </a:rPr>
              <a:t> is set to a unique value (in this example, numbers ranging from 1 to 16).</a:t>
            </a:r>
            <a:endParaRPr dirty="0"/>
          </a:p>
        </p:txBody>
      </p:sp>
    </p:spTree>
    <p:extLst>
      <p:ext uri="{BB962C8B-B14F-4D97-AF65-F5344CB8AC3E}">
        <p14:creationId xmlns:p14="http://schemas.microsoft.com/office/powerpoint/2010/main" val="2149466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4225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6404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242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379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900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981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219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23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FDR 4x 40 Gbit/s</a:t>
            </a:r>
          </a:p>
          <a:p>
            <a:pPr eaLnBrk="1" hangingPunct="1">
              <a:spcBef>
                <a:spcPct val="0"/>
              </a:spcBef>
            </a:pPr>
            <a:r>
              <a:rPr lang="en-US" dirty="0">
                <a:latin typeface="Calibri" charset="0"/>
              </a:rPr>
              <a:t>Sandyb: </a:t>
            </a:r>
            <a:r>
              <a:rPr lang="fr-FR" dirty="0">
                <a:latin typeface="Calibri" charset="0"/>
              </a:rPr>
              <a:t>Intel Xeon CPU E5-2670 @ 2.60GHz </a:t>
            </a:r>
            <a:r>
              <a:rPr lang="en-US" dirty="0">
                <a:latin typeface="Calibri" charset="0"/>
              </a:rPr>
              <a:t>–</a:t>
            </a:r>
            <a:r>
              <a:rPr lang="fr-FR" dirty="0">
                <a:latin typeface="Calibri" charset="0"/>
              </a:rPr>
              <a:t> cores: 8 </a:t>
            </a:r>
            <a:r>
              <a:rPr lang="en-US" dirty="0">
                <a:latin typeface="Calibri" charset="0"/>
              </a:rPr>
              <a:t>–</a:t>
            </a:r>
            <a:r>
              <a:rPr lang="fr-FR" dirty="0">
                <a:latin typeface="Calibri" charset="0"/>
              </a:rPr>
              <a:t> HT disabled - cache: 20MB</a:t>
            </a:r>
            <a:r>
              <a:rPr lang="en-US" dirty="0">
                <a:latin typeface="Calibri" charset="0"/>
              </a:rPr>
              <a:t>–</a:t>
            </a:r>
            <a:r>
              <a:rPr lang="fr-FR" dirty="0">
                <a:latin typeface="Calibri" charset="0"/>
              </a:rPr>
              <a:t> socket: </a:t>
            </a:r>
            <a:r>
              <a:rPr lang="en-US" dirty="0">
                <a:latin typeface="Calibri" charset="0"/>
              </a:rPr>
              <a:t>LGA2011</a:t>
            </a:r>
          </a:p>
          <a:p>
            <a:pPr eaLnBrk="1" hangingPunct="1">
              <a:spcBef>
                <a:spcPct val="0"/>
              </a:spcBef>
            </a:pPr>
            <a:r>
              <a:rPr lang="en-US" dirty="0">
                <a:latin typeface="Calibri" charset="0"/>
              </a:rPr>
              <a:t>Westmere: </a:t>
            </a:r>
            <a:r>
              <a:rPr lang="fr-FR" dirty="0">
                <a:latin typeface="Calibri" charset="0"/>
              </a:rPr>
              <a:t>Intel Xeon CPU X5675  @ 3.07GHz </a:t>
            </a:r>
            <a:r>
              <a:rPr lang="en-US" dirty="0">
                <a:latin typeface="Calibri" charset="0"/>
              </a:rPr>
              <a:t>–</a:t>
            </a:r>
            <a:r>
              <a:rPr lang="fr-FR" dirty="0">
                <a:latin typeface="Calibri" charset="0"/>
              </a:rPr>
              <a:t> cores: 6 </a:t>
            </a:r>
            <a:r>
              <a:rPr lang="en-US" dirty="0">
                <a:latin typeface="Calibri" charset="0"/>
              </a:rPr>
              <a:t>–</a:t>
            </a:r>
            <a:r>
              <a:rPr lang="fr-FR" dirty="0">
                <a:latin typeface="Calibri" charset="0"/>
              </a:rPr>
              <a:t> HT disabled </a:t>
            </a:r>
            <a:r>
              <a:rPr lang="en-US" dirty="0">
                <a:latin typeface="Calibri" charset="0"/>
              </a:rPr>
              <a:t>–</a:t>
            </a:r>
            <a:r>
              <a:rPr lang="fr-FR" dirty="0">
                <a:latin typeface="Calibri" charset="0"/>
              </a:rPr>
              <a:t> cache: 12MB </a:t>
            </a:r>
            <a:r>
              <a:rPr lang="en-US" dirty="0">
                <a:latin typeface="Calibri" charset="0"/>
              </a:rPr>
              <a:t>–</a:t>
            </a:r>
            <a:r>
              <a:rPr lang="fr-FR" dirty="0">
                <a:latin typeface="Calibri" charset="0"/>
              </a:rPr>
              <a:t> socket: </a:t>
            </a:r>
            <a:r>
              <a:rPr lang="sv-SE" dirty="0">
                <a:latin typeface="Calibri" charset="0"/>
              </a:rPr>
              <a:t>ZIF Socket</a:t>
            </a:r>
          </a:p>
          <a:p>
            <a:pPr eaLnBrk="1" hangingPunct="1">
              <a:spcBef>
                <a:spcPct val="0"/>
              </a:spcBef>
            </a:pPr>
            <a:r>
              <a:rPr lang="sv-SE" dirty="0">
                <a:latin typeface="Calibri" charset="0"/>
              </a:rPr>
              <a:t>AMD: Abu Dhabi </a:t>
            </a:r>
            <a:r>
              <a:rPr lang="it-IT" dirty="0">
                <a:latin typeface="Calibri" charset="0"/>
              </a:rPr>
              <a:t>AMD Opteron(tm) Processor 6386 SE</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Sandybridge: I</a:t>
            </a:r>
            <a:r>
              <a:rPr lang="fr-FR" dirty="0">
                <a:latin typeface="Calibri" charset="0"/>
              </a:rPr>
              <a:t>BM System X iDataPlex dx360 M4 Server</a:t>
            </a:r>
          </a:p>
          <a:p>
            <a:pPr eaLnBrk="1" hangingPunct="1">
              <a:spcBef>
                <a:spcPct val="0"/>
              </a:spcBef>
            </a:pPr>
            <a:r>
              <a:rPr lang="fr-FR" dirty="0">
                <a:latin typeface="Calibri" charset="0"/>
              </a:rPr>
              <a:t>Westmere: IBM System X iDataPlex dx360 M3 Server</a:t>
            </a:r>
          </a:p>
          <a:p>
            <a:pPr eaLnBrk="1" hangingPunct="1">
              <a:spcBef>
                <a:spcPct val="0"/>
              </a:spcBef>
            </a:pPr>
            <a:r>
              <a:rPr lang="en-US" dirty="0">
                <a:latin typeface="Calibri" charset="0"/>
              </a:rPr>
              <a:t>B</a:t>
            </a:r>
            <a:r>
              <a:rPr lang="fr-FR" dirty="0">
                <a:latin typeface="Calibri" charset="0"/>
              </a:rPr>
              <a:t>igmem: IBM </a:t>
            </a:r>
            <a:r>
              <a:rPr lang="de-DE" dirty="0">
                <a:latin typeface="Calibri" charset="0"/>
              </a:rPr>
              <a:t>System x3650 M4</a:t>
            </a:r>
          </a:p>
          <a:p>
            <a:pPr eaLnBrk="1" hangingPunct="1">
              <a:spcBef>
                <a:spcPct val="0"/>
              </a:spcBef>
            </a:pPr>
            <a:r>
              <a:rPr lang="en-US" dirty="0">
                <a:latin typeface="Calibri" charset="0"/>
              </a:rPr>
              <a:t>AMD: Dell </a:t>
            </a:r>
            <a:r>
              <a:rPr lang="pl-PL" dirty="0">
                <a:latin typeface="Calibri" charset="0"/>
              </a:rPr>
              <a:t>PowerEdge R815</a:t>
            </a:r>
          </a:p>
          <a:p>
            <a:pPr eaLnBrk="1" hangingPunct="1">
              <a:spcBef>
                <a:spcPct val="0"/>
              </a:spcBef>
            </a:pPr>
            <a:endParaRPr lang="pl-PL" dirty="0">
              <a:latin typeface="Calibri" charset="0"/>
            </a:endParaRPr>
          </a:p>
          <a:p>
            <a:pPr eaLnBrk="1" hangingPunct="1">
              <a:spcBef>
                <a:spcPct val="0"/>
              </a:spcBef>
            </a:pPr>
            <a:r>
              <a:rPr lang="pl-PL" dirty="0">
                <a:latin typeface="Calibri" charset="0"/>
              </a:rPr>
              <a:t>448TC</a:t>
            </a:r>
          </a:p>
          <a:p>
            <a:pPr eaLnBrk="1" hangingPunct="1">
              <a:spcBef>
                <a:spcPct val="0"/>
              </a:spcBef>
            </a:pPr>
            <a:r>
              <a:rPr lang="pl-PL" dirty="0">
                <a:latin typeface="Calibri" charset="0"/>
              </a:rPr>
              <a:t>96LC</a:t>
            </a:r>
          </a:p>
          <a:p>
            <a:pPr eaLnBrk="1" hangingPunct="1">
              <a:spcBef>
                <a:spcPct val="0"/>
              </a:spcBef>
            </a:pPr>
            <a:endParaRPr lang="pl-PL" dirty="0">
              <a:latin typeface="Calibri" charset="0"/>
            </a:endParaRPr>
          </a:p>
          <a:p>
            <a:pPr eaLnBrk="1" hangingPunct="1">
              <a:spcBef>
                <a:spcPct val="0"/>
              </a:spcBef>
            </a:pPr>
            <a:r>
              <a:rPr lang="pl-PL" dirty="0">
                <a:latin typeface="Calibri" charset="0"/>
              </a:rPr>
              <a:t>----- Meeting Notes (9/13/13 15:38) -----</a:t>
            </a:r>
          </a:p>
          <a:p>
            <a:pPr eaLnBrk="1" hangingPunct="1">
              <a:spcBef>
                <a:spcPct val="0"/>
              </a:spcBef>
            </a:pPr>
            <a:r>
              <a:rPr lang="pl-PL" dirty="0">
                <a:latin typeface="Calibri" charset="0"/>
              </a:rPr>
              <a:t>fix 32gb memory</a:t>
            </a:r>
          </a:p>
          <a:p>
            <a:pPr eaLnBrk="1" hangingPunct="1">
              <a:spcBef>
                <a:spcPct val="0"/>
              </a:spcBef>
            </a:pPr>
            <a:r>
              <a:rPr lang="pl-PL" dirty="0">
                <a:latin typeface="Calibri" charset="0"/>
              </a:rPr>
              <a:t>sandyb in phi nodes</a:t>
            </a:r>
          </a:p>
          <a:p>
            <a:pPr eaLnBrk="1" hangingPunct="1">
              <a:spcBef>
                <a:spcPct val="0"/>
              </a:spcBef>
            </a:pPr>
            <a:r>
              <a:rPr lang="pl-PL" dirty="0">
                <a:latin typeface="Calibri" charset="0"/>
              </a:rPr>
              <a:t>fix keplar spelling</a:t>
            </a:r>
          </a:p>
          <a:p>
            <a:pPr eaLnBrk="1" hangingPunct="1">
              <a:spcBef>
                <a:spcPct val="0"/>
              </a:spcBef>
            </a:pPr>
            <a:endParaRPr lang="pl-PL" dirty="0">
              <a:latin typeface="Calibri" charset="0"/>
            </a:endParaRPr>
          </a:p>
          <a:p>
            <a:pPr eaLnBrk="1" hangingPunct="1">
              <a:spcBef>
                <a:spcPct val="0"/>
              </a:spcBef>
            </a:pPr>
            <a:r>
              <a:rPr lang="pl-PL" dirty="0">
                <a:latin typeface="Calibri" charset="0"/>
              </a:rPr>
              <a:t>bigmem03 </a:t>
            </a:r>
          </a:p>
          <a:p>
            <a:pPr eaLnBrk="1" hangingPunct="1">
              <a:spcBef>
                <a:spcPct val="0"/>
              </a:spcBef>
            </a:pPr>
            <a:r>
              <a:rPr lang="pl-PL" dirty="0">
                <a:latin typeface="Calibri" charset="0"/>
              </a:rPr>
              <a:t>bigmem has 48 cores?</a:t>
            </a:r>
          </a:p>
          <a:p>
            <a:pPr eaLnBrk="1" hangingPunct="1">
              <a:spcBef>
                <a:spcPct val="0"/>
              </a:spcBef>
            </a:pPr>
            <a:endParaRPr lang="pl-PL" dirty="0">
              <a:latin typeface="Calibri" charset="0"/>
            </a:endParaRPr>
          </a:p>
          <a:p>
            <a:pPr eaLnBrk="1" hangingPunct="1">
              <a:spcBef>
                <a:spcPct val="0"/>
              </a:spcBef>
            </a:pPr>
            <a:r>
              <a:rPr lang="pl-PL" dirty="0">
                <a:latin typeface="Calibri" charset="0"/>
              </a:rPr>
              <a:t>partition flag </a:t>
            </a:r>
            <a:endParaRPr lang="en-US" dirty="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2A24A48-36BF-2C41-8553-E0763EC5508E}" type="slidenum">
              <a:rPr lang="en-US" sz="1200"/>
              <a:pPr eaLnBrk="1" fontAlgn="base" hangingPunct="1">
                <a:spcBef>
                  <a:spcPct val="0"/>
                </a:spcBef>
                <a:spcAft>
                  <a:spcPct val="0"/>
                </a:spcAft>
              </a:pPr>
              <a:t>9</a:t>
            </a:fld>
            <a:endParaRPr lang="en-US" sz="1200" dirty="0"/>
          </a:p>
        </p:txBody>
      </p:sp>
    </p:spTree>
    <p:extLst>
      <p:ext uri="{BB962C8B-B14F-4D97-AF65-F5344CB8AC3E}">
        <p14:creationId xmlns:p14="http://schemas.microsoft.com/office/powerpoint/2010/main" val="2097657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gres</a:t>
            </a:r>
            <a:r>
              <a:rPr lang="en-US" dirty="0"/>
              <a:t>=</a:t>
            </a:r>
            <a:r>
              <a:rPr lang="en-US" dirty="0" err="1"/>
              <a:t>gpu</a:t>
            </a:r>
            <a:r>
              <a:rPr lang="en-US" dirty="0"/>
              <a:t>: how many GPUs you want to use</a:t>
            </a:r>
            <a:endParaRPr dirty="0"/>
          </a:p>
        </p:txBody>
      </p:sp>
    </p:spTree>
    <p:extLst>
      <p:ext uri="{BB962C8B-B14F-4D97-AF65-F5344CB8AC3E}">
        <p14:creationId xmlns:p14="http://schemas.microsoft.com/office/powerpoint/2010/main" val="620014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654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99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01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037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984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4777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634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0372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555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96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FDR 4x 40 Gbit/s</a:t>
            </a:r>
          </a:p>
          <a:p>
            <a:pPr eaLnBrk="1" hangingPunct="1">
              <a:spcBef>
                <a:spcPct val="0"/>
              </a:spcBef>
            </a:pPr>
            <a:r>
              <a:rPr lang="en-US" dirty="0">
                <a:latin typeface="Calibri" charset="0"/>
              </a:rPr>
              <a:t>Sandyb: </a:t>
            </a:r>
            <a:r>
              <a:rPr lang="fr-FR" dirty="0">
                <a:latin typeface="Calibri" charset="0"/>
              </a:rPr>
              <a:t>Intel Xeon CPU E5-2670 @ 2.60GHz </a:t>
            </a:r>
            <a:r>
              <a:rPr lang="en-US" dirty="0">
                <a:latin typeface="Calibri" charset="0"/>
              </a:rPr>
              <a:t>–</a:t>
            </a:r>
            <a:r>
              <a:rPr lang="fr-FR" dirty="0">
                <a:latin typeface="Calibri" charset="0"/>
              </a:rPr>
              <a:t> cores: 8 </a:t>
            </a:r>
            <a:r>
              <a:rPr lang="en-US" dirty="0">
                <a:latin typeface="Calibri" charset="0"/>
              </a:rPr>
              <a:t>–</a:t>
            </a:r>
            <a:r>
              <a:rPr lang="fr-FR" dirty="0">
                <a:latin typeface="Calibri" charset="0"/>
              </a:rPr>
              <a:t> HT disabled - cache: 20MB</a:t>
            </a:r>
            <a:r>
              <a:rPr lang="en-US" dirty="0">
                <a:latin typeface="Calibri" charset="0"/>
              </a:rPr>
              <a:t>–</a:t>
            </a:r>
            <a:r>
              <a:rPr lang="fr-FR" dirty="0">
                <a:latin typeface="Calibri" charset="0"/>
              </a:rPr>
              <a:t> socket: </a:t>
            </a:r>
            <a:r>
              <a:rPr lang="en-US" dirty="0">
                <a:latin typeface="Calibri" charset="0"/>
              </a:rPr>
              <a:t>LGA2011</a:t>
            </a:r>
          </a:p>
          <a:p>
            <a:pPr eaLnBrk="1" hangingPunct="1">
              <a:spcBef>
                <a:spcPct val="0"/>
              </a:spcBef>
            </a:pPr>
            <a:r>
              <a:rPr lang="en-US" dirty="0">
                <a:latin typeface="Calibri" charset="0"/>
              </a:rPr>
              <a:t>Westmere: </a:t>
            </a:r>
            <a:r>
              <a:rPr lang="fr-FR" dirty="0">
                <a:latin typeface="Calibri" charset="0"/>
              </a:rPr>
              <a:t>Intel Xeon CPU X5675  @ 3.07GHz </a:t>
            </a:r>
            <a:r>
              <a:rPr lang="en-US" dirty="0">
                <a:latin typeface="Calibri" charset="0"/>
              </a:rPr>
              <a:t>–</a:t>
            </a:r>
            <a:r>
              <a:rPr lang="fr-FR" dirty="0">
                <a:latin typeface="Calibri" charset="0"/>
              </a:rPr>
              <a:t> cores: 6 </a:t>
            </a:r>
            <a:r>
              <a:rPr lang="en-US" dirty="0">
                <a:latin typeface="Calibri" charset="0"/>
              </a:rPr>
              <a:t>–</a:t>
            </a:r>
            <a:r>
              <a:rPr lang="fr-FR" dirty="0">
                <a:latin typeface="Calibri" charset="0"/>
              </a:rPr>
              <a:t> HT disabled </a:t>
            </a:r>
            <a:r>
              <a:rPr lang="en-US" dirty="0">
                <a:latin typeface="Calibri" charset="0"/>
              </a:rPr>
              <a:t>–</a:t>
            </a:r>
            <a:r>
              <a:rPr lang="fr-FR" dirty="0">
                <a:latin typeface="Calibri" charset="0"/>
              </a:rPr>
              <a:t> cache: 12MB </a:t>
            </a:r>
            <a:r>
              <a:rPr lang="en-US" dirty="0">
                <a:latin typeface="Calibri" charset="0"/>
              </a:rPr>
              <a:t>–</a:t>
            </a:r>
            <a:r>
              <a:rPr lang="fr-FR" dirty="0">
                <a:latin typeface="Calibri" charset="0"/>
              </a:rPr>
              <a:t> socket: </a:t>
            </a:r>
            <a:r>
              <a:rPr lang="sv-SE" dirty="0">
                <a:latin typeface="Calibri" charset="0"/>
              </a:rPr>
              <a:t>ZIF Socket</a:t>
            </a:r>
          </a:p>
          <a:p>
            <a:pPr eaLnBrk="1" hangingPunct="1">
              <a:spcBef>
                <a:spcPct val="0"/>
              </a:spcBef>
            </a:pPr>
            <a:r>
              <a:rPr lang="sv-SE" dirty="0">
                <a:latin typeface="Calibri" charset="0"/>
              </a:rPr>
              <a:t>AMD: Abu Dhabi </a:t>
            </a:r>
            <a:r>
              <a:rPr lang="it-IT" dirty="0">
                <a:latin typeface="Calibri" charset="0"/>
              </a:rPr>
              <a:t>AMD Opteron(tm) Processor 6386 SE</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a:latin typeface="Calibri" charset="0"/>
              </a:rPr>
              <a:t>Sandybridge: I</a:t>
            </a:r>
            <a:r>
              <a:rPr lang="fr-FR" dirty="0">
                <a:latin typeface="Calibri" charset="0"/>
              </a:rPr>
              <a:t>BM System X iDataPlex dx360 M4 Server</a:t>
            </a:r>
          </a:p>
          <a:p>
            <a:pPr eaLnBrk="1" hangingPunct="1">
              <a:spcBef>
                <a:spcPct val="0"/>
              </a:spcBef>
            </a:pPr>
            <a:r>
              <a:rPr lang="fr-FR" dirty="0">
                <a:latin typeface="Calibri" charset="0"/>
              </a:rPr>
              <a:t>Westmere: IBM System X iDataPlex dx360 M3 Server</a:t>
            </a:r>
          </a:p>
          <a:p>
            <a:pPr eaLnBrk="1" hangingPunct="1">
              <a:spcBef>
                <a:spcPct val="0"/>
              </a:spcBef>
            </a:pPr>
            <a:r>
              <a:rPr lang="en-US" dirty="0">
                <a:latin typeface="Calibri" charset="0"/>
              </a:rPr>
              <a:t>B</a:t>
            </a:r>
            <a:r>
              <a:rPr lang="fr-FR" dirty="0">
                <a:latin typeface="Calibri" charset="0"/>
              </a:rPr>
              <a:t>igmem: IBM </a:t>
            </a:r>
            <a:r>
              <a:rPr lang="de-DE" dirty="0">
                <a:latin typeface="Calibri" charset="0"/>
              </a:rPr>
              <a:t>System x3650 M4</a:t>
            </a:r>
          </a:p>
          <a:p>
            <a:pPr eaLnBrk="1" hangingPunct="1">
              <a:spcBef>
                <a:spcPct val="0"/>
              </a:spcBef>
            </a:pPr>
            <a:r>
              <a:rPr lang="en-US" dirty="0">
                <a:latin typeface="Calibri" charset="0"/>
              </a:rPr>
              <a:t>AMD: Dell </a:t>
            </a:r>
            <a:r>
              <a:rPr lang="pl-PL" dirty="0">
                <a:latin typeface="Calibri" charset="0"/>
              </a:rPr>
              <a:t>PowerEdge R815</a:t>
            </a:r>
          </a:p>
          <a:p>
            <a:pPr eaLnBrk="1" hangingPunct="1">
              <a:spcBef>
                <a:spcPct val="0"/>
              </a:spcBef>
            </a:pPr>
            <a:endParaRPr lang="pl-PL" dirty="0">
              <a:latin typeface="Calibri" charset="0"/>
            </a:endParaRPr>
          </a:p>
          <a:p>
            <a:pPr eaLnBrk="1" hangingPunct="1">
              <a:spcBef>
                <a:spcPct val="0"/>
              </a:spcBef>
            </a:pPr>
            <a:r>
              <a:rPr lang="pl-PL" dirty="0">
                <a:latin typeface="Calibri" charset="0"/>
              </a:rPr>
              <a:t>448TC</a:t>
            </a:r>
          </a:p>
          <a:p>
            <a:pPr eaLnBrk="1" hangingPunct="1">
              <a:spcBef>
                <a:spcPct val="0"/>
              </a:spcBef>
            </a:pPr>
            <a:r>
              <a:rPr lang="pl-PL" dirty="0">
                <a:latin typeface="Calibri" charset="0"/>
              </a:rPr>
              <a:t>96LC</a:t>
            </a:r>
          </a:p>
          <a:p>
            <a:pPr eaLnBrk="1" hangingPunct="1">
              <a:spcBef>
                <a:spcPct val="0"/>
              </a:spcBef>
            </a:pPr>
            <a:endParaRPr lang="pl-PL" dirty="0">
              <a:latin typeface="Calibri" charset="0"/>
            </a:endParaRPr>
          </a:p>
          <a:p>
            <a:pPr eaLnBrk="1" hangingPunct="1">
              <a:spcBef>
                <a:spcPct val="0"/>
              </a:spcBef>
            </a:pPr>
            <a:r>
              <a:rPr lang="pl-PL" dirty="0">
                <a:latin typeface="Calibri" charset="0"/>
              </a:rPr>
              <a:t>----- Meeting Notes (9/13/13 15:38) -----</a:t>
            </a:r>
          </a:p>
          <a:p>
            <a:pPr eaLnBrk="1" hangingPunct="1">
              <a:spcBef>
                <a:spcPct val="0"/>
              </a:spcBef>
            </a:pPr>
            <a:r>
              <a:rPr lang="pl-PL" dirty="0">
                <a:latin typeface="Calibri" charset="0"/>
              </a:rPr>
              <a:t>fix 32gb memory</a:t>
            </a:r>
          </a:p>
          <a:p>
            <a:pPr eaLnBrk="1" hangingPunct="1">
              <a:spcBef>
                <a:spcPct val="0"/>
              </a:spcBef>
            </a:pPr>
            <a:r>
              <a:rPr lang="pl-PL" dirty="0">
                <a:latin typeface="Calibri" charset="0"/>
              </a:rPr>
              <a:t>sandyb in phi nodes</a:t>
            </a:r>
          </a:p>
          <a:p>
            <a:pPr eaLnBrk="1" hangingPunct="1">
              <a:spcBef>
                <a:spcPct val="0"/>
              </a:spcBef>
            </a:pPr>
            <a:r>
              <a:rPr lang="pl-PL" dirty="0">
                <a:latin typeface="Calibri" charset="0"/>
              </a:rPr>
              <a:t>fix keplar spelling</a:t>
            </a:r>
          </a:p>
          <a:p>
            <a:pPr eaLnBrk="1" hangingPunct="1">
              <a:spcBef>
                <a:spcPct val="0"/>
              </a:spcBef>
            </a:pPr>
            <a:endParaRPr lang="pl-PL" dirty="0">
              <a:latin typeface="Calibri" charset="0"/>
            </a:endParaRPr>
          </a:p>
          <a:p>
            <a:pPr eaLnBrk="1" hangingPunct="1">
              <a:spcBef>
                <a:spcPct val="0"/>
              </a:spcBef>
            </a:pPr>
            <a:r>
              <a:rPr lang="pl-PL" dirty="0">
                <a:latin typeface="Calibri" charset="0"/>
              </a:rPr>
              <a:t>bigmem03 </a:t>
            </a:r>
          </a:p>
          <a:p>
            <a:pPr eaLnBrk="1" hangingPunct="1">
              <a:spcBef>
                <a:spcPct val="0"/>
              </a:spcBef>
            </a:pPr>
            <a:r>
              <a:rPr lang="pl-PL" dirty="0">
                <a:latin typeface="Calibri" charset="0"/>
              </a:rPr>
              <a:t>bigmem has 48 cores?</a:t>
            </a:r>
          </a:p>
          <a:p>
            <a:pPr eaLnBrk="1" hangingPunct="1">
              <a:spcBef>
                <a:spcPct val="0"/>
              </a:spcBef>
            </a:pPr>
            <a:endParaRPr lang="pl-PL" dirty="0">
              <a:latin typeface="Calibri" charset="0"/>
            </a:endParaRPr>
          </a:p>
          <a:p>
            <a:pPr eaLnBrk="1" hangingPunct="1">
              <a:spcBef>
                <a:spcPct val="0"/>
              </a:spcBef>
            </a:pPr>
            <a:r>
              <a:rPr lang="pl-PL" dirty="0">
                <a:latin typeface="Calibri" charset="0"/>
              </a:rPr>
              <a:t>partition flag </a:t>
            </a:r>
            <a:endParaRPr lang="en-US" dirty="0">
              <a:latin typeface="Calibri" charset="0"/>
            </a:endParaRPr>
          </a:p>
        </p:txBody>
      </p:sp>
      <p:sp>
        <p:nvSpPr>
          <p:cNvPr id="2969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B2A24A48-36BF-2C41-8553-E0763EC5508E}" type="slidenum">
              <a:rPr lang="en-US" sz="1200"/>
              <a:pPr eaLnBrk="1" fontAlgn="base" hangingPunct="1">
                <a:spcBef>
                  <a:spcPct val="0"/>
                </a:spcBef>
                <a:spcAft>
                  <a:spcPct val="0"/>
                </a:spcAft>
              </a:pPr>
              <a:t>10</a:t>
            </a:fld>
            <a:endParaRPr lang="en-US" sz="1200" dirty="0"/>
          </a:p>
        </p:txBody>
      </p:sp>
    </p:spTree>
    <p:extLst>
      <p:ext uri="{BB962C8B-B14F-4D97-AF65-F5344CB8AC3E}">
        <p14:creationId xmlns:p14="http://schemas.microsoft.com/office/powerpoint/2010/main" val="28155788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679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Scontrol</a:t>
            </a:r>
            <a:r>
              <a:rPr lang="en-US" dirty="0"/>
              <a:t> show job </a:t>
            </a:r>
            <a:r>
              <a:rPr lang="en-US" dirty="0" err="1"/>
              <a:t>jobid</a:t>
            </a:r>
            <a:r>
              <a:rPr lang="en-US" dirty="0"/>
              <a:t>: will tell you the history of the job, when you submitted the job, how many resources the job used, etc.</a:t>
            </a:r>
          </a:p>
        </p:txBody>
      </p:sp>
      <p:sp>
        <p:nvSpPr>
          <p:cNvPr id="4" name="Slide Number Placeholder 3"/>
          <p:cNvSpPr>
            <a:spLocks noGrp="1"/>
          </p:cNvSpPr>
          <p:nvPr>
            <p:ph type="sldNum" sz="quarter" idx="5"/>
          </p:nvPr>
        </p:nvSpPr>
        <p:spPr/>
        <p:txBody>
          <a:bodyPr/>
          <a:lstStyle/>
          <a:p>
            <a:fld id="{AAFA1294-4938-F54F-8A7E-975951EB18EA}" type="slidenum">
              <a:rPr lang="en-US" smtClean="0"/>
              <a:t>65</a:t>
            </a:fld>
            <a:endParaRPr lang="en-US" dirty="0"/>
          </a:p>
        </p:txBody>
      </p:sp>
    </p:spTree>
    <p:extLst>
      <p:ext uri="{BB962C8B-B14F-4D97-AF65-F5344CB8AC3E}">
        <p14:creationId xmlns:p14="http://schemas.microsoft.com/office/powerpoint/2010/main" val="1296532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12</a:t>
            </a:fld>
            <a:endParaRPr lang="en-US"/>
          </a:p>
        </p:txBody>
      </p:sp>
    </p:spTree>
    <p:extLst>
      <p:ext uri="{BB962C8B-B14F-4D97-AF65-F5344CB8AC3E}">
        <p14:creationId xmlns:p14="http://schemas.microsoft.com/office/powerpoint/2010/main" val="160199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40e54cbf5_0_5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40e54cbf5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93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7fb08ecfe_2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7fb08ecfe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56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40e54cbf5_0_5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40e54cbf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406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40e54cbf5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40e54cbf5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281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609570" lvl="0" indent="-457177">
              <a:spcBef>
                <a:spcPts val="0"/>
              </a:spcBef>
              <a:spcAft>
                <a:spcPts val="0"/>
              </a:spcAft>
              <a:buSzPts val="1800"/>
              <a:buChar char="●"/>
              <a:defRPr/>
            </a:lvl1pPr>
            <a:lvl2pPr marL="1219139" lvl="1" indent="-423312">
              <a:spcBef>
                <a:spcPts val="2133"/>
              </a:spcBef>
              <a:spcAft>
                <a:spcPts val="0"/>
              </a:spcAft>
              <a:buSzPts val="1400"/>
              <a:buChar char="○"/>
              <a:defRPr/>
            </a:lvl2pPr>
            <a:lvl3pPr marL="1828709" lvl="2" indent="-423312">
              <a:spcBef>
                <a:spcPts val="2133"/>
              </a:spcBef>
              <a:spcAft>
                <a:spcPts val="0"/>
              </a:spcAft>
              <a:buSzPts val="1400"/>
              <a:buChar char="■"/>
              <a:defRPr/>
            </a:lvl3pPr>
            <a:lvl4pPr marL="2438278" lvl="3" indent="-423312">
              <a:spcBef>
                <a:spcPts val="2133"/>
              </a:spcBef>
              <a:spcAft>
                <a:spcPts val="0"/>
              </a:spcAft>
              <a:buSzPts val="1400"/>
              <a:buChar char="●"/>
              <a:defRPr/>
            </a:lvl4pPr>
            <a:lvl5pPr marL="3047848" lvl="4" indent="-423312">
              <a:spcBef>
                <a:spcPts val="2133"/>
              </a:spcBef>
              <a:spcAft>
                <a:spcPts val="0"/>
              </a:spcAft>
              <a:buSzPts val="1400"/>
              <a:buChar char="○"/>
              <a:defRPr/>
            </a:lvl5pPr>
            <a:lvl6pPr marL="3657417" lvl="5" indent="-423312">
              <a:spcBef>
                <a:spcPts val="2133"/>
              </a:spcBef>
              <a:spcAft>
                <a:spcPts val="0"/>
              </a:spcAft>
              <a:buSzPts val="1400"/>
              <a:buChar char="■"/>
              <a:defRPr/>
            </a:lvl6pPr>
            <a:lvl7pPr marL="4266987" lvl="6" indent="-423312">
              <a:spcBef>
                <a:spcPts val="2133"/>
              </a:spcBef>
              <a:spcAft>
                <a:spcPts val="0"/>
              </a:spcAft>
              <a:buSzPts val="1400"/>
              <a:buChar char="●"/>
              <a:defRPr/>
            </a:lvl7pPr>
            <a:lvl8pPr marL="4876557" lvl="7" indent="-423312">
              <a:spcBef>
                <a:spcPts val="2133"/>
              </a:spcBef>
              <a:spcAft>
                <a:spcPts val="0"/>
              </a:spcAft>
              <a:buSzPts val="1400"/>
              <a:buChar char="○"/>
              <a:defRPr/>
            </a:lvl8pPr>
            <a:lvl9pPr marL="5486126" lvl="8" indent="-423312">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8472459"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4520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7/21/20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7/21/20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7/21/20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7/21/20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7/21/20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7/21/20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7/21/20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cc-uchicago/SLURM_WORKSHOP.gi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7.tiff"/><Relationship Id="rId4" Type="http://schemas.openxmlformats.org/officeDocument/2006/relationships/image" Target="../media/image1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mailto:help@rcc.uchicago.edu"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tiff"/><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hyperlink" Target="https://slurm.schedmd.com/sbatch.html" TargetMode="External"/><Relationship Id="rId2" Type="http://schemas.openxmlformats.org/officeDocument/2006/relationships/hyperlink" Target="https://rcc.uchicago.edu/docs/running-jobs/index.html" TargetMode="External"/><Relationship Id="rId1" Type="http://schemas.openxmlformats.org/officeDocument/2006/relationships/slideLayout" Target="../slideLayouts/slideLayout2.xml"/><Relationship Id="rId4" Type="http://schemas.openxmlformats.org/officeDocument/2006/relationships/hyperlink" Target="https://slurm.schedmd.com/pdfs/summary.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3721" y="2675952"/>
            <a:ext cx="8691526" cy="1470025"/>
          </a:xfrm>
        </p:spPr>
        <p:txBody>
          <a:bodyPr>
            <a:normAutofit/>
          </a:bodyPr>
          <a:lstStyle/>
          <a:p>
            <a:r>
              <a:rPr lang="en-US" sz="3600" b="1" dirty="0">
                <a:solidFill>
                  <a:srgbClr val="FFFF00"/>
                </a:solidFill>
              </a:rPr>
              <a:t>Running Job on RCC systems using the SLURM Scheduler</a:t>
            </a:r>
          </a:p>
        </p:txBody>
      </p:sp>
      <p:sp>
        <p:nvSpPr>
          <p:cNvPr id="3" name="Subtitle 2"/>
          <p:cNvSpPr>
            <a:spLocks noGrp="1"/>
          </p:cNvSpPr>
          <p:nvPr>
            <p:ph type="subTitle" idx="1"/>
          </p:nvPr>
        </p:nvSpPr>
        <p:spPr>
          <a:xfrm>
            <a:off x="1371600" y="4534626"/>
            <a:ext cx="6400800" cy="1752600"/>
          </a:xfrm>
        </p:spPr>
        <p:txBody>
          <a:bodyPr>
            <a:normAutofit/>
          </a:bodyPr>
          <a:lstStyle/>
          <a:p>
            <a:r>
              <a:rPr lang="en-US" sz="2400" dirty="0">
                <a:solidFill>
                  <a:schemeClr val="bg1"/>
                </a:solidFill>
              </a:rPr>
              <a:t>Raj Shukla and Parmanand Sinha</a:t>
            </a:r>
          </a:p>
        </p:txBody>
      </p:sp>
      <p:sp>
        <p:nvSpPr>
          <p:cNvPr id="4" name="TextBox 3"/>
          <p:cNvSpPr txBox="1"/>
          <p:nvPr/>
        </p:nvSpPr>
        <p:spPr>
          <a:xfrm>
            <a:off x="3924098" y="5580508"/>
            <a:ext cx="1266693" cy="338554"/>
          </a:xfrm>
          <a:prstGeom prst="rect">
            <a:avLst/>
          </a:prstGeom>
          <a:noFill/>
        </p:spPr>
        <p:txBody>
          <a:bodyPr wrap="none" rtlCol="0">
            <a:spAutoFit/>
          </a:bodyPr>
          <a:lstStyle/>
          <a:p>
            <a:r>
              <a:rPr lang="en-US" sz="1600" dirty="0">
                <a:solidFill>
                  <a:schemeClr val="bg1">
                    <a:lumMod val="50000"/>
                  </a:schemeClr>
                </a:solidFill>
              </a:rPr>
              <a:t>July 21, 2020</a:t>
            </a:r>
          </a:p>
        </p:txBody>
      </p:sp>
      <p:sp>
        <p:nvSpPr>
          <p:cNvPr id="10" name="Line 6"/>
          <p:cNvSpPr>
            <a:spLocks noChangeShapeType="1"/>
          </p:cNvSpPr>
          <p:nvPr/>
        </p:nvSpPr>
        <p:spPr bwMode="auto">
          <a:xfrm>
            <a:off x="214968" y="6322105"/>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endParaRPr lang="en-US" dirty="0"/>
          </a:p>
        </p:txBody>
      </p:sp>
      <p:sp>
        <p:nvSpPr>
          <p:cNvPr id="12" name="TextBox 11"/>
          <p:cNvSpPr txBox="1"/>
          <p:nvPr/>
        </p:nvSpPr>
        <p:spPr>
          <a:xfrm>
            <a:off x="3537582" y="6356350"/>
            <a:ext cx="1935530" cy="400110"/>
          </a:xfrm>
          <a:prstGeom prst="rect">
            <a:avLst/>
          </a:prstGeom>
          <a:noFill/>
        </p:spPr>
        <p:txBody>
          <a:bodyPr wrap="none" rtlCol="0">
            <a:spAutoFit/>
          </a:bodyPr>
          <a:lstStyle/>
          <a:p>
            <a:r>
              <a:rPr lang="en-US" sz="2000" dirty="0">
                <a:solidFill>
                  <a:schemeClr val="bg1"/>
                </a:solidFill>
              </a:rPr>
              <a:t>rcc.uchicago.edu</a:t>
            </a:r>
          </a:p>
        </p:txBody>
      </p:sp>
      <p:pic>
        <p:nvPicPr>
          <p:cNvPr id="13" name="Picture 12">
            <a:extLst>
              <a:ext uri="{FF2B5EF4-FFF2-40B4-BE49-F238E27FC236}">
                <a16:creationId xmlns:a16="http://schemas.microsoft.com/office/drawing/2014/main" id="{D079B21D-02AD-174D-A4CF-D75C6F321D28}"/>
              </a:ext>
            </a:extLst>
          </p:cNvPr>
          <p:cNvPicPr>
            <a:picLocks noChangeAspect="1"/>
          </p:cNvPicPr>
          <p:nvPr/>
        </p:nvPicPr>
        <p:blipFill>
          <a:blip r:embed="rId2"/>
          <a:stretch>
            <a:fillRect/>
          </a:stretch>
        </p:blipFill>
        <p:spPr>
          <a:xfrm>
            <a:off x="2390775" y="365843"/>
            <a:ext cx="4162425" cy="449542"/>
          </a:xfrm>
          <a:prstGeom prst="rect">
            <a:avLst/>
          </a:prstGeom>
        </p:spPr>
      </p:pic>
      <p:sp>
        <p:nvSpPr>
          <p:cNvPr id="5" name="Slide Number Placeholder 4">
            <a:extLst>
              <a:ext uri="{FF2B5EF4-FFF2-40B4-BE49-F238E27FC236}">
                <a16:creationId xmlns:a16="http://schemas.microsoft.com/office/drawing/2014/main" id="{F862D191-5BB5-3947-B9C2-DB66263A3992}"/>
              </a:ext>
            </a:extLst>
          </p:cNvPr>
          <p:cNvSpPr>
            <a:spLocks noGrp="1"/>
          </p:cNvSpPr>
          <p:nvPr>
            <p:ph type="sldNum" sz="quarter" idx="12"/>
          </p:nvPr>
        </p:nvSpPr>
        <p:spPr/>
        <p:txBody>
          <a:bodyPr/>
          <a:lstStyle/>
          <a:p>
            <a:fld id="{E7921454-9842-364F-AE15-5087F31B435C}" type="slidenum">
              <a:rPr lang="en-US" smtClean="0"/>
              <a:t>1</a:t>
            </a:fld>
            <a:endParaRPr lang="en-US" dirty="0"/>
          </a:p>
        </p:txBody>
      </p:sp>
    </p:spTree>
    <p:extLst>
      <p:ext uri="{BB962C8B-B14F-4D97-AF65-F5344CB8AC3E}">
        <p14:creationId xmlns:p14="http://schemas.microsoft.com/office/powerpoint/2010/main" val="3891349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386280501"/>
              </p:ext>
            </p:extLst>
          </p:nvPr>
        </p:nvGraphicFramePr>
        <p:xfrm>
          <a:off x="457200" y="1275669"/>
          <a:ext cx="8229600" cy="1829210"/>
        </p:xfrm>
        <a:graphic>
          <a:graphicData uri="http://schemas.openxmlformats.org/drawingml/2006/table">
            <a:tbl>
              <a:tblPr firstRow="1" bandRow="1">
                <a:tableStyleId>{46F890A9-2807-4EBB-B81D-B2AA78EC7F39}</a:tableStyleId>
              </a:tblPr>
              <a:tblGrid>
                <a:gridCol w="1467508">
                  <a:extLst>
                    <a:ext uri="{9D8B030D-6E8A-4147-A177-3AD203B41FA5}">
                      <a16:colId xmlns:a16="http://schemas.microsoft.com/office/drawing/2014/main" val="20000"/>
                    </a:ext>
                  </a:extLst>
                </a:gridCol>
                <a:gridCol w="2710303">
                  <a:extLst>
                    <a:ext uri="{9D8B030D-6E8A-4147-A177-3AD203B41FA5}">
                      <a16:colId xmlns:a16="http://schemas.microsoft.com/office/drawing/2014/main" val="20001"/>
                    </a:ext>
                  </a:extLst>
                </a:gridCol>
                <a:gridCol w="1114756">
                  <a:extLst>
                    <a:ext uri="{9D8B030D-6E8A-4147-A177-3AD203B41FA5}">
                      <a16:colId xmlns:a16="http://schemas.microsoft.com/office/drawing/2014/main" val="20002"/>
                    </a:ext>
                  </a:extLst>
                </a:gridCol>
                <a:gridCol w="2937033">
                  <a:extLst>
                    <a:ext uri="{9D8B030D-6E8A-4147-A177-3AD203B41FA5}">
                      <a16:colId xmlns:a16="http://schemas.microsoft.com/office/drawing/2014/main" val="20003"/>
                    </a:ext>
                  </a:extLst>
                </a:gridCol>
              </a:tblGrid>
              <a:tr h="365842">
                <a:tc>
                  <a:txBody>
                    <a:bodyPr/>
                    <a:lstStyle/>
                    <a:p>
                      <a:r>
                        <a:rPr lang="en-US" sz="1800" dirty="0"/>
                        <a:t>Cores(Nodes)</a:t>
                      </a:r>
                    </a:p>
                  </a:txBody>
                  <a:tcPr marT="45730" marB="45730"/>
                </a:tc>
                <a:tc>
                  <a:txBody>
                    <a:bodyPr/>
                    <a:lstStyle/>
                    <a:p>
                      <a:r>
                        <a:rPr lang="en-US" sz="1800" dirty="0"/>
                        <a:t>CPU</a:t>
                      </a:r>
                    </a:p>
                  </a:txBody>
                  <a:tcPr marT="45730" marB="45730"/>
                </a:tc>
                <a:tc>
                  <a:txBody>
                    <a:bodyPr/>
                    <a:lstStyle/>
                    <a:p>
                      <a:r>
                        <a:rPr lang="en-US" sz="1800" dirty="0"/>
                        <a:t>Memory</a:t>
                      </a:r>
                    </a:p>
                  </a:txBody>
                  <a:tcPr marT="45730" marB="45730"/>
                </a:tc>
                <a:tc>
                  <a:txBody>
                    <a:bodyPr/>
                    <a:lstStyle/>
                    <a:p>
                      <a:r>
                        <a:rPr lang="en-US" sz="1800" dirty="0" err="1"/>
                        <a:t>Slurm</a:t>
                      </a:r>
                      <a:r>
                        <a:rPr lang="en-US" sz="1800" dirty="0"/>
                        <a:t> Queue</a:t>
                      </a:r>
                    </a:p>
                  </a:txBody>
                  <a:tcPr marT="45730" marB="45730"/>
                </a:tc>
                <a:extLst>
                  <a:ext uri="{0D108BD9-81ED-4DB2-BD59-A6C34878D82A}">
                    <a16:rowId xmlns:a16="http://schemas.microsoft.com/office/drawing/2014/main" val="10000"/>
                  </a:ext>
                </a:extLst>
              </a:tr>
              <a:tr h="365842">
                <a:tc>
                  <a:txBody>
                    <a:bodyPr/>
                    <a:lstStyle/>
                    <a:p>
                      <a:r>
                        <a:rPr lang="en-US" sz="1800" baseline="0" dirty="0">
                          <a:solidFill>
                            <a:srgbClr val="800000"/>
                          </a:solidFill>
                        </a:rPr>
                        <a:t>5180 (185</a:t>
                      </a:r>
                      <a:r>
                        <a:rPr lang="en-US" sz="1800" dirty="0">
                          <a:solidFill>
                            <a:srgbClr val="800000"/>
                          </a:solidFill>
                        </a:rPr>
                        <a:t>) </a:t>
                      </a:r>
                    </a:p>
                  </a:txBody>
                  <a:tcPr marT="45730" marB="45730"/>
                </a:tc>
                <a:tc>
                  <a:txBody>
                    <a:bodyPr/>
                    <a:lstStyle/>
                    <a:p>
                      <a:r>
                        <a:rPr lang="en-US" sz="1800" dirty="0"/>
                        <a:t>2.4GHz Intel Broadwell</a:t>
                      </a:r>
                    </a:p>
                  </a:txBody>
                  <a:tcPr marT="45730" marB="45730"/>
                </a:tc>
                <a:tc>
                  <a:txBody>
                    <a:bodyPr/>
                    <a:lstStyle/>
                    <a:p>
                      <a:r>
                        <a:rPr lang="en-US" sz="1800" dirty="0"/>
                        <a:t>64GB</a:t>
                      </a:r>
                    </a:p>
                  </a:txBody>
                  <a:tcPr marT="45730" marB="45730"/>
                </a:tc>
                <a:tc>
                  <a:txBody>
                    <a:bodyPr/>
                    <a:lstStyle/>
                    <a:p>
                      <a:r>
                        <a:rPr lang="en-US" sz="1800" dirty="0"/>
                        <a:t>broadwl</a:t>
                      </a:r>
                    </a:p>
                  </a:txBody>
                  <a:tcPr marT="45730" marB="45730"/>
                </a:tc>
                <a:extLst>
                  <a:ext uri="{0D108BD9-81ED-4DB2-BD59-A6C34878D82A}">
                    <a16:rowId xmlns:a16="http://schemas.microsoft.com/office/drawing/2014/main" val="10001"/>
                  </a:ext>
                </a:extLst>
              </a:tr>
              <a:tr h="365842">
                <a:tc>
                  <a:txBody>
                    <a:bodyPr/>
                    <a:lstStyle/>
                    <a:p>
                      <a:r>
                        <a:rPr lang="en-US" sz="1800" dirty="0"/>
                        <a:t>5180</a:t>
                      </a:r>
                      <a:r>
                        <a:rPr lang="en-US" sz="1800" baseline="0" dirty="0"/>
                        <a:t> (185</a:t>
                      </a:r>
                      <a:r>
                        <a:rPr lang="en-US" sz="1800" dirty="0"/>
                        <a:t>)</a:t>
                      </a:r>
                    </a:p>
                  </a:txBody>
                  <a:tcPr marT="45730" marB="45730"/>
                </a:tc>
                <a:tc>
                  <a:txBody>
                    <a:bodyPr/>
                    <a:lstStyle/>
                    <a:p>
                      <a:r>
                        <a:rPr lang="en-US" sz="1800" dirty="0"/>
                        <a:t>2.4GHz Intel Broadwell</a:t>
                      </a:r>
                    </a:p>
                  </a:txBody>
                  <a:tcPr marT="45730" marB="45730"/>
                </a:tc>
                <a:tc>
                  <a:txBody>
                    <a:bodyPr/>
                    <a:lstStyle/>
                    <a:p>
                      <a:r>
                        <a:rPr lang="en-US" sz="1800" dirty="0"/>
                        <a:t>64GB</a:t>
                      </a:r>
                    </a:p>
                  </a:txBody>
                  <a:tcPr marT="45730" marB="4573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broadwl</a:t>
                      </a:r>
                    </a:p>
                  </a:txBody>
                  <a:tcPr marT="45730" marB="45730"/>
                </a:tc>
                <a:extLst>
                  <a:ext uri="{0D108BD9-81ED-4DB2-BD59-A6C34878D82A}">
                    <a16:rowId xmlns:a16="http://schemas.microsoft.com/office/drawing/2014/main" val="10002"/>
                  </a:ext>
                </a:extLst>
              </a:tr>
              <a:tr h="365842">
                <a:tc>
                  <a:txBody>
                    <a:bodyPr/>
                    <a:lstStyle/>
                    <a:p>
                      <a:r>
                        <a:rPr lang="en-US" sz="1800" dirty="0"/>
                        <a:t>168</a:t>
                      </a:r>
                      <a:r>
                        <a:rPr lang="en-US" sz="1800" baseline="0" dirty="0"/>
                        <a:t>     (6</a:t>
                      </a:r>
                      <a:r>
                        <a:rPr lang="en-US" sz="1800" dirty="0"/>
                        <a:t>)</a:t>
                      </a:r>
                    </a:p>
                  </a:txBody>
                  <a:tcPr marT="45709" marB="45709"/>
                </a:tc>
                <a:tc>
                  <a:txBody>
                    <a:bodyPr/>
                    <a:lstStyle/>
                    <a:p>
                      <a:r>
                        <a:rPr lang="en-US" sz="1800" dirty="0"/>
                        <a:t>2.4GHz Intel  Broadwell</a:t>
                      </a:r>
                    </a:p>
                  </a:txBody>
                  <a:tcPr marT="45709" marB="45709"/>
                </a:tc>
                <a:tc>
                  <a:txBody>
                    <a:bodyPr/>
                    <a:lstStyle/>
                    <a:p>
                      <a:r>
                        <a:rPr lang="en-US" sz="1800" dirty="0"/>
                        <a:t>512GB</a:t>
                      </a:r>
                    </a:p>
                  </a:txBody>
                  <a:tcPr marT="45709" marB="45709"/>
                </a:tc>
                <a:tc>
                  <a:txBody>
                    <a:bodyPr/>
                    <a:lstStyle/>
                    <a:p>
                      <a:r>
                        <a:rPr lang="en-US" sz="1800" dirty="0"/>
                        <a:t>bigmem2</a:t>
                      </a:r>
                      <a:endParaRPr lang="en-US" sz="1800" baseline="0" dirty="0"/>
                    </a:p>
                  </a:txBody>
                  <a:tcPr marT="45709" marB="45709"/>
                </a:tc>
                <a:extLst>
                  <a:ext uri="{0D108BD9-81ED-4DB2-BD59-A6C34878D82A}">
                    <a16:rowId xmlns:a16="http://schemas.microsoft.com/office/drawing/2014/main" val="10003"/>
                  </a:ext>
                </a:extLst>
              </a:tr>
              <a:tr h="365842">
                <a:tc>
                  <a:txBody>
                    <a:bodyPr/>
                    <a:lstStyle/>
                    <a:p>
                      <a:r>
                        <a:rPr lang="en-US" sz="1800" baseline="0" dirty="0"/>
                        <a:t>504     (18</a:t>
                      </a:r>
                      <a:r>
                        <a:rPr lang="en-US" sz="1800" dirty="0"/>
                        <a:t>)</a:t>
                      </a:r>
                    </a:p>
                  </a:txBody>
                  <a:tcPr marT="45709" marB="45709"/>
                </a:tc>
                <a:tc>
                  <a:txBody>
                    <a:bodyPr/>
                    <a:lstStyle/>
                    <a:p>
                      <a:r>
                        <a:rPr lang="en-US" sz="1800" dirty="0"/>
                        <a:t>2.4GHz Intel  Broadwell</a:t>
                      </a:r>
                    </a:p>
                  </a:txBody>
                  <a:tcPr marT="45709" marB="45709"/>
                </a:tc>
                <a:tc>
                  <a:txBody>
                    <a:bodyPr/>
                    <a:lstStyle/>
                    <a:p>
                      <a:r>
                        <a:rPr lang="en-US" sz="1800" dirty="0"/>
                        <a:t>64GB</a:t>
                      </a:r>
                    </a:p>
                  </a:txBody>
                  <a:tcPr marT="45709" marB="45709"/>
                </a:tc>
                <a:tc>
                  <a:txBody>
                    <a:bodyPr/>
                    <a:lstStyle/>
                    <a:p>
                      <a:r>
                        <a:rPr lang="en-US" sz="1800" baseline="0" dirty="0"/>
                        <a:t>broadwl-lc</a:t>
                      </a:r>
                    </a:p>
                  </a:txBody>
                  <a:tcPr marT="45709" marB="45709"/>
                </a:tc>
                <a:extLst>
                  <a:ext uri="{0D108BD9-81ED-4DB2-BD59-A6C34878D82A}">
                    <a16:rowId xmlns:a16="http://schemas.microsoft.com/office/drawing/2014/main" val="10004"/>
                  </a:ext>
                </a:extLst>
              </a:tr>
            </a:tbl>
          </a:graphicData>
        </a:graphic>
      </p:graphicFrame>
      <p:sp>
        <p:nvSpPr>
          <p:cNvPr id="28673" name="Title 1"/>
          <p:cNvSpPr>
            <a:spLocks noGrp="1"/>
          </p:cNvSpPr>
          <p:nvPr>
            <p:ph type="title"/>
          </p:nvPr>
        </p:nvSpPr>
        <p:spPr>
          <a:xfrm>
            <a:off x="457200" y="158777"/>
            <a:ext cx="8229600" cy="739975"/>
          </a:xfrm>
        </p:spPr>
        <p:txBody>
          <a:bodyPr>
            <a:normAutofit/>
          </a:bodyPr>
          <a:lstStyle/>
          <a:p>
            <a:pPr eaLnBrk="1" hangingPunct="1"/>
            <a:r>
              <a:rPr lang="en-US" sz="3600" b="1" dirty="0">
                <a:solidFill>
                  <a:srgbClr val="C00000"/>
                </a:solidFill>
                <a:latin typeface="Gotham Medium" charset="0"/>
                <a:cs typeface="Gotham Medium" charset="0"/>
              </a:rPr>
              <a:t>RCC Hardware: Midway2 (Shared)</a:t>
            </a:r>
          </a:p>
        </p:txBody>
      </p:sp>
      <p:graphicFrame>
        <p:nvGraphicFramePr>
          <p:cNvPr id="7" name="Content Placeholder 3"/>
          <p:cNvGraphicFramePr>
            <a:graphicFrameLocks/>
          </p:cNvGraphicFramePr>
          <p:nvPr/>
        </p:nvGraphicFramePr>
        <p:xfrm>
          <a:off x="457200" y="4297768"/>
          <a:ext cx="8229601" cy="1280116"/>
        </p:xfrm>
        <a:graphic>
          <a:graphicData uri="http://schemas.openxmlformats.org/drawingml/2006/table">
            <a:tbl>
              <a:tblPr firstRow="1" bandRow="1">
                <a:tableStyleId>{46F890A9-2807-4EBB-B81D-B2AA78EC7F39}</a:tableStyleId>
              </a:tblPr>
              <a:tblGrid>
                <a:gridCol w="1532974">
                  <a:extLst>
                    <a:ext uri="{9D8B030D-6E8A-4147-A177-3AD203B41FA5}">
                      <a16:colId xmlns:a16="http://schemas.microsoft.com/office/drawing/2014/main" val="20000"/>
                    </a:ext>
                  </a:extLst>
                </a:gridCol>
                <a:gridCol w="2697210">
                  <a:extLst>
                    <a:ext uri="{9D8B030D-6E8A-4147-A177-3AD203B41FA5}">
                      <a16:colId xmlns:a16="http://schemas.microsoft.com/office/drawing/2014/main" val="20001"/>
                    </a:ext>
                  </a:extLst>
                </a:gridCol>
                <a:gridCol w="1152206">
                  <a:extLst>
                    <a:ext uri="{9D8B030D-6E8A-4147-A177-3AD203B41FA5}">
                      <a16:colId xmlns:a16="http://schemas.microsoft.com/office/drawing/2014/main" val="20002"/>
                    </a:ext>
                  </a:extLst>
                </a:gridCol>
                <a:gridCol w="2847211">
                  <a:extLst>
                    <a:ext uri="{9D8B030D-6E8A-4147-A177-3AD203B41FA5}">
                      <a16:colId xmlns:a16="http://schemas.microsoft.com/office/drawing/2014/main" val="20003"/>
                    </a:ext>
                  </a:extLst>
                </a:gridCol>
              </a:tblGrid>
              <a:tr h="370752">
                <a:tc>
                  <a:txBody>
                    <a:bodyPr/>
                    <a:lstStyle/>
                    <a:p>
                      <a:r>
                        <a:rPr lang="en-US" sz="1800" dirty="0"/>
                        <a:t>Cores</a:t>
                      </a:r>
                      <a:r>
                        <a:rPr lang="en-US" sz="1800" baseline="0" dirty="0"/>
                        <a:t> (</a:t>
                      </a:r>
                      <a:r>
                        <a:rPr lang="en-US" sz="1800" dirty="0"/>
                        <a:t>Nodes)</a:t>
                      </a:r>
                    </a:p>
                  </a:txBody>
                  <a:tcPr marT="45709" marB="45709"/>
                </a:tc>
                <a:tc>
                  <a:txBody>
                    <a:bodyPr/>
                    <a:lstStyle/>
                    <a:p>
                      <a:r>
                        <a:rPr lang="en-US" sz="1800" dirty="0"/>
                        <a:t>CPU</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FF"/>
                          </a:solidFill>
                        </a:rPr>
                        <a:t>Accelerator</a:t>
                      </a:r>
                    </a:p>
                  </a:txBody>
                  <a:tcPr marT="45709" marB="45709"/>
                </a:tc>
                <a:tc>
                  <a:txBody>
                    <a:bodyPr/>
                    <a:lstStyle/>
                    <a:p>
                      <a:r>
                        <a:rPr lang="en-US" sz="1800" dirty="0"/>
                        <a:t>Memory</a:t>
                      </a:r>
                    </a:p>
                  </a:txBody>
                  <a:tcPr marT="45709" marB="45709"/>
                </a:tc>
                <a:tc>
                  <a:txBody>
                    <a:bodyPr/>
                    <a:lstStyle/>
                    <a:p>
                      <a:r>
                        <a:rPr lang="en-US" sz="1800" dirty="0"/>
                        <a:t>Queue</a:t>
                      </a:r>
                    </a:p>
                  </a:txBody>
                  <a:tcPr marT="45709" marB="45709"/>
                </a:tc>
                <a:extLst>
                  <a:ext uri="{0D108BD9-81ED-4DB2-BD59-A6C34878D82A}">
                    <a16:rowId xmlns:a16="http://schemas.microsoft.com/office/drawing/2014/main" val="10000"/>
                  </a:ext>
                </a:extLst>
              </a:tr>
              <a:tr h="640004">
                <a:tc>
                  <a:txBody>
                    <a:bodyPr/>
                    <a:lstStyle/>
                    <a:p>
                      <a:r>
                        <a:rPr lang="en-US" sz="1800" baseline="0" dirty="0"/>
                        <a:t>168     (6</a:t>
                      </a:r>
                      <a:r>
                        <a:rPr lang="en-US" sz="1800" dirty="0"/>
                        <a:t>)</a:t>
                      </a: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2.4GHz Intel Broadwell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a:solidFill>
                            <a:srgbClr val="0000FF"/>
                          </a:solidFill>
                        </a:rPr>
                        <a:t>NVIDIA Tesla K80</a:t>
                      </a:r>
                      <a:endParaRPr lang="en-US" sz="1800" dirty="0">
                        <a:solidFill>
                          <a:srgbClr val="0000FF"/>
                        </a:solidFill>
                      </a:endParaRP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128GB</a:t>
                      </a:r>
                    </a:p>
                  </a:txBody>
                  <a:tcPr marT="45709" marB="45709"/>
                </a:tc>
                <a:tc>
                  <a:txBody>
                    <a:bodyPr/>
                    <a:lstStyle/>
                    <a:p>
                      <a:r>
                        <a:rPr lang="en-US" sz="1800" dirty="0"/>
                        <a:t>gpu2</a:t>
                      </a:r>
                      <a:endParaRPr lang="en-US" sz="1800" baseline="0" dirty="0"/>
                    </a:p>
                  </a:txBody>
                  <a:tcPr marT="45709" marB="45709"/>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10</a:t>
            </a:fld>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043274"/>
            <a:ext cx="9144000" cy="81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1B0C7869-D1A7-0043-9F80-5FE1FEF63D6F}"/>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2490056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ADDD-7A16-2C45-883D-0C6B9130956E}"/>
              </a:ext>
            </a:extLst>
          </p:cNvPr>
          <p:cNvSpPr>
            <a:spLocks noGrp="1"/>
          </p:cNvSpPr>
          <p:nvPr>
            <p:ph type="title"/>
          </p:nvPr>
        </p:nvSpPr>
        <p:spPr/>
        <p:txBody>
          <a:bodyPr/>
          <a:lstStyle/>
          <a:p>
            <a:r>
              <a:rPr lang="en-US" b="1" dirty="0">
                <a:solidFill>
                  <a:srgbClr val="0070C0"/>
                </a:solidFill>
              </a:rPr>
              <a:t>Schematic of the Midway Cluster</a:t>
            </a:r>
          </a:p>
        </p:txBody>
      </p:sp>
      <p:sp>
        <p:nvSpPr>
          <p:cNvPr id="4" name="Slide Number Placeholder 3">
            <a:extLst>
              <a:ext uri="{FF2B5EF4-FFF2-40B4-BE49-F238E27FC236}">
                <a16:creationId xmlns:a16="http://schemas.microsoft.com/office/drawing/2014/main" id="{CEAFEC79-A735-9E43-A108-A73086D2C25E}"/>
              </a:ext>
            </a:extLst>
          </p:cNvPr>
          <p:cNvSpPr>
            <a:spLocks noGrp="1"/>
          </p:cNvSpPr>
          <p:nvPr>
            <p:ph type="sldNum" sz="quarter" idx="12"/>
          </p:nvPr>
        </p:nvSpPr>
        <p:spPr/>
        <p:txBody>
          <a:bodyPr/>
          <a:lstStyle/>
          <a:p>
            <a:fld id="{E7921454-9842-364F-AE15-5087F31B435C}" type="slidenum">
              <a:rPr lang="en-US" smtClean="0"/>
              <a:t>11</a:t>
            </a:fld>
            <a:endParaRPr lang="en-US" dirty="0"/>
          </a:p>
        </p:txBody>
      </p:sp>
      <p:pic>
        <p:nvPicPr>
          <p:cNvPr id="5" name="Picture 4">
            <a:extLst>
              <a:ext uri="{FF2B5EF4-FFF2-40B4-BE49-F238E27FC236}">
                <a16:creationId xmlns:a16="http://schemas.microsoft.com/office/drawing/2014/main" id="{F60A4145-BD1B-A846-9213-D84D62845A07}"/>
              </a:ext>
            </a:extLst>
          </p:cNvPr>
          <p:cNvPicPr>
            <a:picLocks noChangeAspect="1"/>
          </p:cNvPicPr>
          <p:nvPr/>
        </p:nvPicPr>
        <p:blipFill>
          <a:blip r:embed="rId2"/>
          <a:stretch>
            <a:fillRect/>
          </a:stretch>
        </p:blipFill>
        <p:spPr>
          <a:xfrm>
            <a:off x="419757" y="1772920"/>
            <a:ext cx="8267043" cy="3914192"/>
          </a:xfrm>
          <a:prstGeom prst="rect">
            <a:avLst/>
          </a:prstGeom>
        </p:spPr>
      </p:pic>
      <p:pic>
        <p:nvPicPr>
          <p:cNvPr id="6" name="Picture 2">
            <a:extLst>
              <a:ext uri="{FF2B5EF4-FFF2-40B4-BE49-F238E27FC236}">
                <a16:creationId xmlns:a16="http://schemas.microsoft.com/office/drawing/2014/main" id="{49AF7627-F9A8-6243-8669-C73784FF93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043274"/>
            <a:ext cx="9144000" cy="81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BA8495EE-8B5C-0B4A-807C-0D0BB4BE4E18}"/>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3" name="TextBox 2">
            <a:extLst>
              <a:ext uri="{FF2B5EF4-FFF2-40B4-BE49-F238E27FC236}">
                <a16:creationId xmlns:a16="http://schemas.microsoft.com/office/drawing/2014/main" id="{EEB5FAE8-493F-2D4A-8316-DAC584D90B1F}"/>
              </a:ext>
            </a:extLst>
          </p:cNvPr>
          <p:cNvSpPr txBox="1"/>
          <p:nvPr/>
        </p:nvSpPr>
        <p:spPr>
          <a:xfrm>
            <a:off x="419757" y="1416758"/>
            <a:ext cx="4925707" cy="923330"/>
          </a:xfrm>
          <a:prstGeom prst="rect">
            <a:avLst/>
          </a:prstGeom>
          <a:noFill/>
        </p:spPr>
        <p:txBody>
          <a:bodyPr wrap="none" rtlCol="0">
            <a:spAutoFit/>
          </a:bodyPr>
          <a:lstStyle/>
          <a:p>
            <a:pPr algn="just"/>
            <a:r>
              <a:rPr lang="en-US" dirty="0"/>
              <a:t>There are about more than 1300+ nodes compute </a:t>
            </a:r>
          </a:p>
          <a:p>
            <a:pPr algn="just"/>
            <a:r>
              <a:rPr lang="en-US" dirty="0"/>
              <a:t>nodes on midway2, </a:t>
            </a:r>
            <a:r>
              <a:rPr lang="en-US" dirty="0">
                <a:solidFill>
                  <a:srgbClr val="C00000"/>
                </a:solidFill>
              </a:rPr>
              <a:t>but only 2 login nodes for </a:t>
            </a:r>
          </a:p>
          <a:p>
            <a:pPr algn="just"/>
            <a:r>
              <a:rPr lang="en-US" dirty="0">
                <a:solidFill>
                  <a:srgbClr val="C00000"/>
                </a:solidFill>
              </a:rPr>
              <a:t>Debugging.</a:t>
            </a:r>
          </a:p>
        </p:txBody>
      </p:sp>
    </p:spTree>
    <p:extLst>
      <p:ext uri="{BB962C8B-B14F-4D97-AF65-F5344CB8AC3E}">
        <p14:creationId xmlns:p14="http://schemas.microsoft.com/office/powerpoint/2010/main" val="323525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Midway2 Storage</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12</a:t>
            </a:fld>
            <a:endParaRPr lang="en-US" sz="1400" dirty="0">
              <a:solidFill>
                <a:schemeClr val="bg1"/>
              </a:solidFill>
              <a:latin typeface="Arial"/>
              <a:cs typeface="Arial"/>
            </a:endParaRPr>
          </a:p>
        </p:txBody>
      </p:sp>
      <p:sp>
        <p:nvSpPr>
          <p:cNvPr id="6" name="Content Placeholder 2"/>
          <p:cNvSpPr>
            <a:spLocks noGrp="1"/>
          </p:cNvSpPr>
          <p:nvPr/>
        </p:nvSpPr>
        <p:spPr>
          <a:xfrm>
            <a:off x="33663" y="877860"/>
            <a:ext cx="7357737" cy="6208740"/>
          </a:xfrm>
          <a:prstGeom prst="rect">
            <a:avLst/>
          </a:prstGeom>
          <a:noFill/>
          <a:ln>
            <a:noFill/>
          </a:ln>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600" b="1" kern="1200" dirty="0"/>
              <a:t>      High Capacity storage: /project2</a:t>
            </a:r>
          </a:p>
          <a:p>
            <a:pPr lvl="1">
              <a:buFont typeface="Arial" charset="0"/>
              <a:buChar char="•"/>
            </a:pPr>
            <a:r>
              <a:rPr lang="en-US" sz="2000" b="1" kern="1200" dirty="0">
                <a:solidFill>
                  <a:srgbClr val="000000"/>
                </a:solidFill>
              </a:rPr>
              <a:t>3.8 PB </a:t>
            </a:r>
            <a:r>
              <a:rPr lang="en-US" sz="2000" kern="1200" dirty="0">
                <a:solidFill>
                  <a:srgbClr val="000000"/>
                </a:solidFill>
              </a:rPr>
              <a:t>of storage </a:t>
            </a:r>
          </a:p>
          <a:p>
            <a:pPr lvl="1">
              <a:buFont typeface="Arial" charset="0"/>
              <a:buChar char="•"/>
            </a:pPr>
            <a:r>
              <a:rPr lang="en-US" sz="2000" kern="1200" dirty="0">
                <a:solidFill>
                  <a:srgbClr val="000000"/>
                </a:solidFill>
              </a:rPr>
              <a:t>Backed up to tape system</a:t>
            </a:r>
          </a:p>
          <a:p>
            <a:pPr lvl="1">
              <a:buFont typeface="Arial" charset="0"/>
              <a:buChar char="•"/>
            </a:pPr>
            <a:r>
              <a:rPr lang="en-US" sz="2000" b="1" dirty="0">
                <a:solidFill>
                  <a:srgbClr val="000000"/>
                </a:solidFill>
              </a:rPr>
              <a:t>7 daily and 4 weekly snapshots</a:t>
            </a:r>
            <a:r>
              <a:rPr lang="en-US" sz="2000" dirty="0">
                <a:solidFill>
                  <a:srgbClr val="000000"/>
                </a:solidFill>
              </a:rPr>
              <a:t> located at /snapshots/project2</a:t>
            </a:r>
          </a:p>
          <a:p>
            <a:pPr lvl="1">
              <a:buFont typeface="Arial" charset="0"/>
              <a:buChar char="•"/>
            </a:pPr>
            <a:r>
              <a:rPr lang="en-US" sz="2000" dirty="0">
                <a:solidFill>
                  <a:srgbClr val="000000"/>
                </a:solidFill>
              </a:rPr>
              <a:t>7 day grace period on over quota  </a:t>
            </a:r>
            <a:endParaRPr lang="en-US" sz="2000" kern="1200" dirty="0"/>
          </a:p>
          <a:p>
            <a:pPr marL="457200" lvl="1" indent="0">
              <a:buNone/>
            </a:pPr>
            <a:endParaRPr lang="en-US" sz="1800" kern="1200" dirty="0">
              <a:solidFill>
                <a:srgbClr val="000000"/>
              </a:solidFill>
            </a:endParaRPr>
          </a:p>
          <a:p>
            <a:pPr marL="0" indent="0">
              <a:buNone/>
            </a:pPr>
            <a:r>
              <a:rPr lang="en-US" sz="2000" b="1" kern="1200" dirty="0">
                <a:solidFill>
                  <a:srgbClr val="000000"/>
                </a:solidFill>
              </a:rPr>
              <a:t>        </a:t>
            </a:r>
            <a:r>
              <a:rPr lang="en-US" sz="2600" b="1" kern="1200" dirty="0">
                <a:solidFill>
                  <a:srgbClr val="000000"/>
                </a:solidFill>
              </a:rPr>
              <a:t>High Performance storage: /scratch/midway2</a:t>
            </a:r>
          </a:p>
          <a:p>
            <a:pPr lvl="1">
              <a:buFont typeface="Arial" charset="0"/>
              <a:buChar char="•"/>
            </a:pPr>
            <a:r>
              <a:rPr lang="en-US" sz="2200" b="1" kern="1200" dirty="0">
                <a:solidFill>
                  <a:srgbClr val="000000"/>
                </a:solidFill>
              </a:rPr>
              <a:t>190 TB</a:t>
            </a:r>
            <a:r>
              <a:rPr lang="en-US" sz="2200" kern="1200" dirty="0">
                <a:solidFill>
                  <a:srgbClr val="000000"/>
                </a:solidFill>
              </a:rPr>
              <a:t> usable</a:t>
            </a:r>
          </a:p>
          <a:p>
            <a:pPr lvl="1">
              <a:buFont typeface="Arial" charset="0"/>
              <a:buChar char="•"/>
            </a:pPr>
            <a:r>
              <a:rPr lang="en-US" sz="2200" kern="1200" dirty="0">
                <a:solidFill>
                  <a:srgbClr val="000000"/>
                </a:solidFill>
              </a:rPr>
              <a:t>Not backed up</a:t>
            </a:r>
          </a:p>
          <a:p>
            <a:pPr lvl="1">
              <a:buFont typeface="Arial" charset="0"/>
              <a:buChar char="•"/>
            </a:pPr>
            <a:r>
              <a:rPr lang="en-US" sz="2200" dirty="0">
                <a:solidFill>
                  <a:srgbClr val="000000"/>
                </a:solidFill>
              </a:rPr>
              <a:t>100 GB user soft quota </a:t>
            </a:r>
          </a:p>
          <a:p>
            <a:pPr lvl="1">
              <a:buFont typeface="Arial" charset="0"/>
              <a:buChar char="•"/>
            </a:pPr>
            <a:r>
              <a:rPr lang="en-US" sz="2200" dirty="0">
                <a:solidFill>
                  <a:srgbClr val="000000"/>
                </a:solidFill>
              </a:rPr>
              <a:t>30 day grace period on over quota</a:t>
            </a:r>
            <a:endParaRPr lang="en-US" sz="2200" kern="1200" dirty="0">
              <a:solidFill>
                <a:srgbClr val="000000"/>
              </a:solidFill>
            </a:endParaRPr>
          </a:p>
          <a:p>
            <a:pPr marL="457200" lvl="1" indent="0">
              <a:buNone/>
            </a:pPr>
            <a:endParaRPr lang="en-US" sz="1800" kern="1200" dirty="0">
              <a:solidFill>
                <a:srgbClr val="000000"/>
              </a:solidFill>
            </a:endParaRPr>
          </a:p>
          <a:p>
            <a:pPr marL="0" indent="0">
              <a:buNone/>
            </a:pPr>
            <a:r>
              <a:rPr lang="en-US" sz="2600" b="1" kern="1200" dirty="0">
                <a:solidFill>
                  <a:srgbClr val="000000"/>
                </a:solidFill>
              </a:rPr>
              <a:t>	</a:t>
            </a:r>
            <a:r>
              <a:rPr lang="en-US" sz="2600" b="1" dirty="0">
                <a:solidFill>
                  <a:srgbClr val="000000"/>
                </a:solidFill>
              </a:rPr>
              <a:t>Home directory space: /home</a:t>
            </a:r>
            <a:endParaRPr lang="en-US" sz="2600" b="1" kern="1200" dirty="0">
              <a:solidFill>
                <a:srgbClr val="000000"/>
              </a:solidFill>
            </a:endParaRPr>
          </a:p>
          <a:p>
            <a:pPr lvl="1">
              <a:buFont typeface="Arial" charset="0"/>
              <a:buChar char="•"/>
            </a:pPr>
            <a:r>
              <a:rPr lang="en-US" sz="2200" b="1" kern="1200" dirty="0">
                <a:solidFill>
                  <a:srgbClr val="000000"/>
                </a:solidFill>
              </a:rPr>
              <a:t>61 TB</a:t>
            </a:r>
            <a:r>
              <a:rPr lang="en-US" sz="2200" kern="1200" dirty="0">
                <a:solidFill>
                  <a:srgbClr val="000000"/>
                </a:solidFill>
              </a:rPr>
              <a:t> of </a:t>
            </a:r>
            <a:r>
              <a:rPr lang="en-US" sz="2200" dirty="0">
                <a:solidFill>
                  <a:srgbClr val="000000"/>
                </a:solidFill>
              </a:rPr>
              <a:t>capacity </a:t>
            </a:r>
            <a:endParaRPr lang="en-US" sz="2200" kern="1200" dirty="0">
              <a:solidFill>
                <a:srgbClr val="000000"/>
              </a:solidFill>
            </a:endParaRPr>
          </a:p>
          <a:p>
            <a:pPr lvl="1">
              <a:buFont typeface="Arial" charset="0"/>
              <a:buChar char="•"/>
            </a:pPr>
            <a:r>
              <a:rPr lang="en-US" sz="2200" kern="1200" dirty="0">
                <a:solidFill>
                  <a:srgbClr val="000000"/>
                </a:solidFill>
              </a:rPr>
              <a:t>Each user has 30 GB quota</a:t>
            </a:r>
          </a:p>
          <a:p>
            <a:pPr lvl="1">
              <a:buFont typeface="Arial" charset="0"/>
              <a:buChar char="•"/>
            </a:pPr>
            <a:r>
              <a:rPr lang="en-US" sz="2200" dirty="0">
                <a:solidFill>
                  <a:srgbClr val="000000"/>
                </a:solidFill>
              </a:rPr>
              <a:t>7 day grace period on over quota </a:t>
            </a:r>
          </a:p>
          <a:p>
            <a:pPr lvl="1">
              <a:buFont typeface="Arial" charset="0"/>
              <a:buChar char="•"/>
            </a:pPr>
            <a:r>
              <a:rPr lang="en-US" sz="2000" b="1" dirty="0">
                <a:solidFill>
                  <a:srgbClr val="000000"/>
                </a:solidFill>
              </a:rPr>
              <a:t>7 daily and 2 weekly snapshots</a:t>
            </a:r>
            <a:r>
              <a:rPr lang="en-US" sz="2000" dirty="0">
                <a:solidFill>
                  <a:srgbClr val="000000"/>
                </a:solidFill>
              </a:rPr>
              <a:t> located at /snapshots/home</a:t>
            </a:r>
            <a:endParaRPr lang="en-US" sz="2200" kern="1200" dirty="0">
              <a:solidFill>
                <a:srgbClr val="000000"/>
              </a:solidFill>
            </a:endParaRPr>
          </a:p>
          <a:p>
            <a:pPr lvl="1"/>
            <a:endParaRPr lang="en-US" sz="2200" kern="1200" dirty="0">
              <a:solidFill>
                <a:srgbClr val="000000"/>
              </a:solidFill>
            </a:endParaRPr>
          </a:p>
          <a:p>
            <a:pPr marL="457200" lvl="1" indent="0">
              <a:buNone/>
            </a:pPr>
            <a:endParaRPr lang="en-US" sz="1800" kern="1200" dirty="0">
              <a:solidFill>
                <a:srgbClr val="000000"/>
              </a:solidFill>
            </a:endParaRPr>
          </a:p>
          <a:p>
            <a:pPr marL="0" indent="0">
              <a:buNone/>
            </a:pPr>
            <a:r>
              <a:rPr lang="en-US" sz="2200" b="1" kern="1200" dirty="0">
                <a:solidFill>
                  <a:srgbClr val="000000"/>
                </a:solidFill>
              </a:rPr>
              <a:t>	</a:t>
            </a:r>
            <a:endParaRPr lang="en-US" sz="2200" kern="1200" dirty="0">
              <a:solidFill>
                <a:srgbClr val="000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56" y="6328636"/>
            <a:ext cx="4315852" cy="453164"/>
          </a:xfrm>
          <a:prstGeom prst="rect">
            <a:avLst/>
          </a:prstGeom>
        </p:spPr>
      </p:pic>
      <p:pic>
        <p:nvPicPr>
          <p:cNvPr id="3" name="Picture 2"/>
          <p:cNvPicPr>
            <a:picLocks noChangeAspect="1"/>
          </p:cNvPicPr>
          <p:nvPr/>
        </p:nvPicPr>
        <p:blipFill>
          <a:blip r:embed="rId4"/>
          <a:stretch>
            <a:fillRect/>
          </a:stretch>
        </p:blipFill>
        <p:spPr>
          <a:xfrm>
            <a:off x="4872178" y="3221613"/>
            <a:ext cx="3890822" cy="2188587"/>
          </a:xfrm>
          <a:prstGeom prst="rect">
            <a:avLst/>
          </a:prstGeom>
        </p:spPr>
      </p:pic>
      <p:sp>
        <p:nvSpPr>
          <p:cNvPr id="10" name="Rectangle 9"/>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1"/>
          <p:cNvSpPr txBox="1">
            <a:spLocks/>
          </p:cNvSpPr>
          <p:nvPr/>
        </p:nvSpPr>
        <p:spPr>
          <a:xfrm>
            <a:off x="8153400" y="6400800"/>
            <a:ext cx="914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138647E-E62F-4B43-8F3B-BDA9F46DA5FB}" type="slidenum">
              <a:rPr lang="en-US" sz="1400" smtClean="0">
                <a:solidFill>
                  <a:schemeClr val="bg1"/>
                </a:solidFill>
                <a:latin typeface="Arial"/>
                <a:cs typeface="Arial"/>
              </a:rPr>
              <a:pPr algn="ctr"/>
              <a:t>12</a:t>
            </a:fld>
            <a:endParaRPr lang="en-US" sz="1400" dirty="0">
              <a:solidFill>
                <a:schemeClr val="bg1"/>
              </a:solidFill>
              <a:latin typeface="Arial"/>
              <a:cs typeface="Aria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3516062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91555"/>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How to</a:t>
            </a:r>
          </a:p>
          <a:p>
            <a:pPr marL="0" indent="0" algn="ctr">
              <a:buNone/>
            </a:pPr>
            <a:r>
              <a:rPr lang="en-US" sz="4800" b="1" dirty="0">
                <a:solidFill>
                  <a:srgbClr val="FFFF00"/>
                </a:solidFill>
              </a:rPr>
              <a:t>Run jobs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13</a:t>
            </a:fld>
            <a:endParaRPr lang="en-US" dirty="0"/>
          </a:p>
        </p:txBody>
      </p:sp>
      <p:sp>
        <p:nvSpPr>
          <p:cNvPr id="5" name="Subtitle 2">
            <a:extLst>
              <a:ext uri="{FF2B5EF4-FFF2-40B4-BE49-F238E27FC236}">
                <a16:creationId xmlns:a16="http://schemas.microsoft.com/office/drawing/2014/main" id="{4659A3D2-4908-044D-A3F7-EEB2F2B4760D}"/>
              </a:ext>
            </a:extLst>
          </p:cNvPr>
          <p:cNvSpPr txBox="1">
            <a:spLocks/>
          </p:cNvSpPr>
          <p:nvPr/>
        </p:nvSpPr>
        <p:spPr>
          <a:xfrm>
            <a:off x="1371600" y="4534626"/>
            <a:ext cx="6400800" cy="1752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b="1" dirty="0">
                <a:solidFill>
                  <a:schemeClr val="bg1"/>
                </a:solidFill>
              </a:rPr>
              <a:t>Either Interactively or submitting jobs to a queue using </a:t>
            </a:r>
            <a:r>
              <a:rPr lang="en-US" b="1" dirty="0" err="1">
                <a:solidFill>
                  <a:schemeClr val="bg1"/>
                </a:solidFill>
              </a:rPr>
              <a:t>Slurm</a:t>
            </a:r>
            <a:endParaRPr lang="en-US" b="1" dirty="0">
              <a:solidFill>
                <a:schemeClr val="bg1"/>
              </a:solidFill>
            </a:endParaRPr>
          </a:p>
        </p:txBody>
      </p:sp>
    </p:spTree>
    <p:extLst>
      <p:ext uri="{BB962C8B-B14F-4D97-AF65-F5344CB8AC3E}">
        <p14:creationId xmlns:p14="http://schemas.microsoft.com/office/powerpoint/2010/main" val="194409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5694-5B22-2044-9531-80FE48338BAC}"/>
              </a:ext>
            </a:extLst>
          </p:cNvPr>
          <p:cNvSpPr>
            <a:spLocks noGrp="1"/>
          </p:cNvSpPr>
          <p:nvPr>
            <p:ph type="title"/>
          </p:nvPr>
        </p:nvSpPr>
        <p:spPr/>
        <p:txBody>
          <a:bodyPr/>
          <a:lstStyle/>
          <a:p>
            <a:r>
              <a:rPr lang="en-US" dirty="0"/>
              <a:t>Repository </a:t>
            </a:r>
          </a:p>
        </p:txBody>
      </p:sp>
      <p:sp>
        <p:nvSpPr>
          <p:cNvPr id="3" name="Content Placeholder 2">
            <a:extLst>
              <a:ext uri="{FF2B5EF4-FFF2-40B4-BE49-F238E27FC236}">
                <a16:creationId xmlns:a16="http://schemas.microsoft.com/office/drawing/2014/main" id="{96EEDC98-C80D-7E43-9B5B-7B0606F803D6}"/>
              </a:ext>
            </a:extLst>
          </p:cNvPr>
          <p:cNvSpPr>
            <a:spLocks noGrp="1"/>
          </p:cNvSpPr>
          <p:nvPr>
            <p:ph idx="1"/>
          </p:nvPr>
        </p:nvSpPr>
        <p:spPr>
          <a:xfrm>
            <a:off x="0" y="1589183"/>
            <a:ext cx="9116458" cy="4558229"/>
          </a:xfrm>
        </p:spPr>
        <p:txBody>
          <a:bodyPr/>
          <a:lstStyle/>
          <a:p>
            <a:r>
              <a:rPr lang="en-US" dirty="0"/>
              <a:t>Please clone the repo at</a:t>
            </a:r>
          </a:p>
          <a:p>
            <a:pPr lvl="1"/>
            <a:r>
              <a:rPr lang="en-US" dirty="0">
                <a:hlinkClick r:id="rId2"/>
              </a:rPr>
              <a:t>https://github.com/rcc-uchicago/SLURM_WORKSHOP.git</a:t>
            </a: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691E9F8B-4B2B-E54A-BFDC-675A83343F93}"/>
              </a:ext>
            </a:extLst>
          </p:cNvPr>
          <p:cNvSpPr>
            <a:spLocks noGrp="1"/>
          </p:cNvSpPr>
          <p:nvPr>
            <p:ph type="sldNum" sz="quarter" idx="12"/>
          </p:nvPr>
        </p:nvSpPr>
        <p:spPr/>
        <p:txBody>
          <a:bodyPr/>
          <a:lstStyle/>
          <a:p>
            <a:fld id="{E7921454-9842-364F-AE15-5087F31B435C}" type="slidenum">
              <a:rPr lang="en-US" smtClean="0"/>
              <a:t>14</a:t>
            </a:fld>
            <a:endParaRPr lang="en-US" dirty="0"/>
          </a:p>
        </p:txBody>
      </p:sp>
    </p:spTree>
    <p:extLst>
      <p:ext uri="{BB962C8B-B14F-4D97-AF65-F5344CB8AC3E}">
        <p14:creationId xmlns:p14="http://schemas.microsoft.com/office/powerpoint/2010/main" val="2648938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1"/>
          <p:cNvSpPr txBox="1">
            <a:spLocks noGrp="1"/>
          </p:cNvSpPr>
          <p:nvPr>
            <p:ph type="body" idx="1"/>
          </p:nvPr>
        </p:nvSpPr>
        <p:spPr>
          <a:xfrm>
            <a:off x="311700" y="1417638"/>
            <a:ext cx="8520600" cy="4657337"/>
          </a:xfrm>
          <a:prstGeom prst="rect">
            <a:avLst/>
          </a:prstGeom>
        </p:spPr>
        <p:txBody>
          <a:bodyPr spcFirstLastPara="1" vert="horz" wrap="square" lIns="121900" tIns="121900" rIns="121900" bIns="121900" rtlCol="0" anchor="t" anchorCtr="0">
            <a:noAutofit/>
          </a:bodyPr>
          <a:lstStyle/>
          <a:p>
            <a:pPr marL="0" indent="0" algn="just">
              <a:buNone/>
            </a:pPr>
            <a:r>
              <a:rPr lang="en" sz="2600" dirty="0"/>
              <a:t>There are about more than 1300+ nodes compute nodes on midway2, but only 2 login nodes.</a:t>
            </a:r>
            <a:endParaRPr sz="2600" dirty="0"/>
          </a:p>
          <a:p>
            <a:pPr marL="0" indent="0" algn="just">
              <a:spcBef>
                <a:spcPts val="2133"/>
              </a:spcBef>
              <a:buNone/>
            </a:pPr>
            <a:r>
              <a:rPr lang="en" sz="2600" dirty="0"/>
              <a:t>This means you are sharing the login nodes with many other users at once.  Running intensive programs on the login nodes causes the login nodes to be slow for all other users. </a:t>
            </a:r>
            <a:endParaRPr sz="2600" dirty="0"/>
          </a:p>
          <a:p>
            <a:pPr algn="just">
              <a:spcBef>
                <a:spcPts val="2133"/>
              </a:spcBef>
            </a:pPr>
            <a:r>
              <a:rPr lang="en" sz="2600" dirty="0"/>
              <a:t>login nodes are for editing files, compiling, moving files, changing permissions, and other non-intensive tasks.</a:t>
            </a:r>
          </a:p>
          <a:p>
            <a:pPr algn="just">
              <a:spcBef>
                <a:spcPts val="2133"/>
              </a:spcBef>
            </a:pPr>
            <a:r>
              <a:rPr lang="en-US" sz="2600" dirty="0"/>
              <a:t>W</a:t>
            </a:r>
            <a:r>
              <a:rPr lang="en" sz="2600" dirty="0"/>
              <a:t>e recommend to use </a:t>
            </a:r>
            <a:r>
              <a:rPr lang="en" sz="2600" i="1" dirty="0" err="1"/>
              <a:t>sinteractive</a:t>
            </a:r>
            <a:r>
              <a:rPr lang="en" sz="2600" dirty="0"/>
              <a:t> for interactive runs</a:t>
            </a:r>
          </a:p>
          <a:p>
            <a:pPr algn="just">
              <a:spcBef>
                <a:spcPts val="2133"/>
              </a:spcBef>
            </a:pPr>
            <a:r>
              <a:rPr lang="en" sz="2600" dirty="0"/>
              <a:t>For long running jobs =&gt; submit them to the queue</a:t>
            </a:r>
            <a:endParaRPr sz="2600" dirty="0"/>
          </a:p>
          <a:p>
            <a:pPr marL="0" indent="0" algn="just">
              <a:spcBef>
                <a:spcPts val="2133"/>
              </a:spcBef>
              <a:spcAft>
                <a:spcPts val="2133"/>
              </a:spcAft>
              <a:buNone/>
            </a:pPr>
            <a:endParaRPr dirty="0"/>
          </a:p>
        </p:txBody>
      </p:sp>
      <p:sp>
        <p:nvSpPr>
          <p:cNvPr id="4" name="Title 1">
            <a:extLst>
              <a:ext uri="{FF2B5EF4-FFF2-40B4-BE49-F238E27FC236}">
                <a16:creationId xmlns:a16="http://schemas.microsoft.com/office/drawing/2014/main" id="{6608424A-0C30-5E4D-90E4-EF1958440726}"/>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A Key point to remember</a:t>
            </a:r>
          </a:p>
        </p:txBody>
      </p:sp>
    </p:spTree>
    <p:extLst>
      <p:ext uri="{BB962C8B-B14F-4D97-AF65-F5344CB8AC3E}">
        <p14:creationId xmlns:p14="http://schemas.microsoft.com/office/powerpoint/2010/main" val="374306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D7E4-E6EF-944C-A4BE-9823B02C112A}"/>
              </a:ext>
            </a:extLst>
          </p:cNvPr>
          <p:cNvSpPr>
            <a:spLocks noGrp="1"/>
          </p:cNvSpPr>
          <p:nvPr>
            <p:ph type="title"/>
          </p:nvPr>
        </p:nvSpPr>
        <p:spPr/>
        <p:txBody>
          <a:bodyPr/>
          <a:lstStyle/>
          <a:p>
            <a:r>
              <a:rPr lang="en-US" b="1" dirty="0">
                <a:solidFill>
                  <a:srgbClr val="0070C0"/>
                </a:solidFill>
              </a:rPr>
              <a:t>Running Interactive jobs</a:t>
            </a:r>
          </a:p>
        </p:txBody>
      </p:sp>
      <p:sp>
        <p:nvSpPr>
          <p:cNvPr id="3" name="Content Placeholder 2">
            <a:extLst>
              <a:ext uri="{FF2B5EF4-FFF2-40B4-BE49-F238E27FC236}">
                <a16:creationId xmlns:a16="http://schemas.microsoft.com/office/drawing/2014/main" id="{2D169DDB-85BD-8C45-81A2-9F41A2DF3C9F}"/>
              </a:ext>
            </a:extLst>
          </p:cNvPr>
          <p:cNvSpPr>
            <a:spLocks noGrp="1"/>
          </p:cNvSpPr>
          <p:nvPr>
            <p:ph idx="1"/>
          </p:nvPr>
        </p:nvSpPr>
        <p:spPr>
          <a:xfrm>
            <a:off x="457200" y="1600200"/>
            <a:ext cx="8686800" cy="4525963"/>
          </a:xfrm>
        </p:spPr>
        <p:txBody>
          <a:bodyPr>
            <a:normAutofit fontScale="55000" lnSpcReduction="20000"/>
          </a:bodyPr>
          <a:lstStyle/>
          <a:p>
            <a:r>
              <a:rPr lang="en-US" sz="4000" dirty="0"/>
              <a:t>login directly to a node</a:t>
            </a:r>
          </a:p>
          <a:p>
            <a:pPr lvl="1"/>
            <a:r>
              <a:rPr lang="en-US" sz="4000" dirty="0"/>
              <a:t>Login to midway2.rcc.uchicago.edu</a:t>
            </a:r>
          </a:p>
          <a:p>
            <a:pPr lvl="1"/>
            <a:r>
              <a:rPr lang="en-US" sz="4000" dirty="0"/>
              <a:t>Run the job at the command prompt</a:t>
            </a:r>
          </a:p>
          <a:p>
            <a:pPr marL="0" indent="0">
              <a:buNone/>
            </a:pPr>
            <a:endParaRPr lang="en-US" u="sng" dirty="0">
              <a:latin typeface="Consolas" panose="020B0609020204030204" pitchFamily="49" charset="0"/>
              <a:cs typeface="Consolas" panose="020B0609020204030204" pitchFamily="49" charset="0"/>
            </a:endParaRPr>
          </a:p>
          <a:p>
            <a:r>
              <a:rPr lang="en-US" sz="3800" dirty="0"/>
              <a:t>Run interactively using </a:t>
            </a:r>
            <a:r>
              <a:rPr lang="en-US" sz="3800" dirty="0" err="1"/>
              <a:t>sinteractive</a:t>
            </a:r>
            <a:endParaRPr lang="en-US" sz="3800" dirty="0"/>
          </a:p>
          <a:p>
            <a:pPr lvl="1"/>
            <a:r>
              <a:rPr lang="en-US" sz="3400" dirty="0"/>
              <a:t>Uses </a:t>
            </a:r>
            <a:r>
              <a:rPr lang="en-US" sz="3400" dirty="0" err="1"/>
              <a:t>Slurm</a:t>
            </a:r>
            <a:r>
              <a:rPr lang="en-US" sz="3400" dirty="0"/>
              <a:t> to provide access to dedicated node(s) to which you can login directly</a:t>
            </a:r>
          </a:p>
          <a:p>
            <a:pPr lvl="1"/>
            <a:r>
              <a:rPr lang="en-US" sz="3400" dirty="0"/>
              <a:t>To use </a:t>
            </a:r>
            <a:r>
              <a:rPr lang="en-US" sz="3400" dirty="0" err="1"/>
              <a:t>sinteractive</a:t>
            </a:r>
            <a:r>
              <a:rPr lang="en-US" sz="3400" dirty="0"/>
              <a:t>:</a:t>
            </a:r>
          </a:p>
          <a:p>
            <a:pPr marL="457200" lvl="1" indent="0">
              <a:buNone/>
            </a:pPr>
            <a:endParaRPr lang="en-US" sz="3400" dirty="0"/>
          </a:p>
          <a:p>
            <a:pPr marL="457200" lvl="1" indent="0">
              <a:buNone/>
            </a:pPr>
            <a:r>
              <a:rPr lang="en-US" sz="3400" dirty="0">
                <a:latin typeface="Consolas" panose="020B0609020204030204" pitchFamily="49" charset="0"/>
                <a:cs typeface="Consolas" panose="020B0609020204030204" pitchFamily="49" charset="0"/>
              </a:rPr>
              <a:t> </a:t>
            </a:r>
            <a:r>
              <a:rPr lang="en-US" sz="3600" dirty="0" err="1">
                <a:solidFill>
                  <a:srgbClr val="0070C0"/>
                </a:solidFill>
                <a:latin typeface="Consolas" panose="020B0609020204030204" pitchFamily="49" charset="0"/>
                <a:cs typeface="Consolas" panose="020B0609020204030204" pitchFamily="49" charset="0"/>
              </a:rPr>
              <a:t>sinteractive</a:t>
            </a:r>
            <a:r>
              <a:rPr lang="en-US" sz="3600" dirty="0">
                <a:solidFill>
                  <a:srgbClr val="0070C0"/>
                </a:solidFill>
                <a:latin typeface="Consolas" panose="020B0609020204030204" pitchFamily="49" charset="0"/>
                <a:cs typeface="Consolas" panose="020B0609020204030204" pitchFamily="49" charset="0"/>
              </a:rPr>
              <a:t> --time=01:00:00 --nodes=1</a:t>
            </a:r>
          </a:p>
          <a:p>
            <a:pPr marL="0" indent="0">
              <a:buNone/>
            </a:pPr>
            <a:r>
              <a:rPr lang="en-US" sz="3600" dirty="0">
                <a:solidFill>
                  <a:srgbClr val="0070C0"/>
                </a:solidFill>
                <a:latin typeface="Consolas" panose="020B0609020204030204" pitchFamily="49" charset="0"/>
                <a:cs typeface="Consolas" panose="020B0609020204030204" pitchFamily="49" charset="0"/>
              </a:rPr>
              <a:t>	--</a:t>
            </a:r>
            <a:r>
              <a:rPr lang="en-US" sz="3600" dirty="0" err="1">
                <a:solidFill>
                  <a:srgbClr val="0070C0"/>
                </a:solidFill>
                <a:latin typeface="Consolas" panose="020B0609020204030204" pitchFamily="49" charset="0"/>
                <a:cs typeface="Consolas" panose="020B0609020204030204" pitchFamily="49" charset="0"/>
              </a:rPr>
              <a:t>ntasks</a:t>
            </a:r>
            <a:r>
              <a:rPr lang="en-US" sz="3600" dirty="0">
                <a:solidFill>
                  <a:srgbClr val="0070C0"/>
                </a:solidFill>
                <a:latin typeface="Consolas" panose="020B0609020204030204" pitchFamily="49" charset="0"/>
                <a:cs typeface="Consolas" panose="020B0609020204030204" pitchFamily="49" charset="0"/>
              </a:rPr>
              <a:t>=2 --mem-per-</a:t>
            </a:r>
            <a:r>
              <a:rPr lang="en-US" sz="3600" dirty="0" err="1">
                <a:solidFill>
                  <a:srgbClr val="0070C0"/>
                </a:solidFill>
                <a:latin typeface="Consolas" panose="020B0609020204030204" pitchFamily="49" charset="0"/>
                <a:cs typeface="Consolas" panose="020B0609020204030204" pitchFamily="49" charset="0"/>
              </a:rPr>
              <a:t>cpu</a:t>
            </a:r>
            <a:r>
              <a:rPr lang="en-US" sz="3600" dirty="0">
                <a:solidFill>
                  <a:srgbClr val="0070C0"/>
                </a:solidFill>
                <a:latin typeface="Consolas" panose="020B0609020204030204" pitchFamily="49" charset="0"/>
                <a:cs typeface="Consolas" panose="020B0609020204030204" pitchFamily="49" charset="0"/>
              </a:rPr>
              <a:t>=1000 </a:t>
            </a:r>
          </a:p>
          <a:p>
            <a:pPr marL="0" indent="0">
              <a:buNone/>
            </a:pPr>
            <a:r>
              <a:rPr lang="en-US" sz="3600" dirty="0">
                <a:solidFill>
                  <a:srgbClr val="0070C0"/>
                </a:solidFill>
                <a:latin typeface="Consolas" panose="020B0609020204030204" pitchFamily="49" charset="0"/>
                <a:cs typeface="Consolas" panose="020B0609020204030204" pitchFamily="49" charset="0"/>
              </a:rPr>
              <a:t>	–-partition=</a:t>
            </a:r>
            <a:r>
              <a:rPr lang="en-US" sz="3600" dirty="0" err="1">
                <a:solidFill>
                  <a:srgbClr val="0070C0"/>
                </a:solidFill>
                <a:latin typeface="Consolas" panose="020B0609020204030204" pitchFamily="49" charset="0"/>
                <a:cs typeface="Consolas" panose="020B0609020204030204" pitchFamily="49" charset="0"/>
              </a:rPr>
              <a:t>broadwl</a:t>
            </a:r>
            <a:r>
              <a:rPr lang="en-US" sz="3600" dirty="0">
                <a:solidFill>
                  <a:srgbClr val="0070C0"/>
                </a:solidFill>
                <a:latin typeface="Consolas" panose="020B0609020204030204" pitchFamily="49" charset="0"/>
                <a:cs typeface="Consolas" panose="020B0609020204030204" pitchFamily="49" charset="0"/>
              </a:rPr>
              <a:t> --reservation=</a:t>
            </a:r>
            <a:r>
              <a:rPr lang="en-US" sz="3600" dirty="0" err="1">
                <a:solidFill>
                  <a:srgbClr val="0070C0"/>
                </a:solidFill>
                <a:latin typeface="Consolas" panose="020B0609020204030204" pitchFamily="49" charset="0"/>
                <a:cs typeface="Consolas" panose="020B0609020204030204" pitchFamily="49" charset="0"/>
              </a:rPr>
              <a:t>slurm</a:t>
            </a:r>
            <a:r>
              <a:rPr lang="en-US" sz="3600" dirty="0">
                <a:solidFill>
                  <a:srgbClr val="0070C0"/>
                </a:solidFill>
                <a:latin typeface="Consolas" panose="020B0609020204030204" pitchFamily="49" charset="0"/>
                <a:cs typeface="Consolas" panose="020B0609020204030204" pitchFamily="49" charset="0"/>
              </a:rPr>
              <a:t>-workshop</a:t>
            </a:r>
          </a:p>
          <a:p>
            <a:pPr marL="0" indent="0">
              <a:buNone/>
            </a:pPr>
            <a:r>
              <a:rPr lang="en-US" sz="3600" dirty="0">
                <a:solidFill>
                  <a:srgbClr val="0070C0"/>
                </a:solidFill>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	</a:t>
            </a:r>
          </a:p>
          <a:p>
            <a:endParaRPr lang="en-US" dirty="0"/>
          </a:p>
        </p:txBody>
      </p:sp>
      <p:sp>
        <p:nvSpPr>
          <p:cNvPr id="4" name="Slide Number Placeholder 3">
            <a:extLst>
              <a:ext uri="{FF2B5EF4-FFF2-40B4-BE49-F238E27FC236}">
                <a16:creationId xmlns:a16="http://schemas.microsoft.com/office/drawing/2014/main" id="{BFFCFDE9-8B8C-E64A-8DB6-27769CBE93BC}"/>
              </a:ext>
            </a:extLst>
          </p:cNvPr>
          <p:cNvSpPr>
            <a:spLocks noGrp="1"/>
          </p:cNvSpPr>
          <p:nvPr>
            <p:ph type="sldNum" sz="quarter" idx="12"/>
          </p:nvPr>
        </p:nvSpPr>
        <p:spPr/>
        <p:txBody>
          <a:bodyPr/>
          <a:lstStyle/>
          <a:p>
            <a:fld id="{E7921454-9842-364F-AE15-5087F31B435C}" type="slidenum">
              <a:rPr lang="en-US" smtClean="0"/>
              <a:t>16</a:t>
            </a:fld>
            <a:endParaRPr lang="en-US" dirty="0"/>
          </a:p>
        </p:txBody>
      </p:sp>
      <p:pic>
        <p:nvPicPr>
          <p:cNvPr id="5" name="Picture 2">
            <a:extLst>
              <a:ext uri="{FF2B5EF4-FFF2-40B4-BE49-F238E27FC236}">
                <a16:creationId xmlns:a16="http://schemas.microsoft.com/office/drawing/2014/main" id="{DDE66776-03E5-0E42-A4A1-6508ADAEAF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6562C53-F16E-EE45-BD7B-1A6B272BE683}"/>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116175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24"/>
          <p:cNvSpPr txBox="1">
            <a:spLocks noGrp="1"/>
          </p:cNvSpPr>
          <p:nvPr>
            <p:ph type="title"/>
          </p:nvPr>
        </p:nvSpPr>
        <p:spPr>
          <a:xfrm>
            <a:off x="457200" y="1035838"/>
            <a:ext cx="8051470" cy="763600"/>
          </a:xfrm>
          <a:prstGeom prst="rect">
            <a:avLst/>
          </a:prstGeom>
        </p:spPr>
        <p:txBody>
          <a:bodyPr spcFirstLastPara="1" vert="horz" wrap="square" lIns="121900" tIns="121900" rIns="121900" bIns="121900" rtlCol="0" anchor="t" anchorCtr="0">
            <a:noAutofit/>
          </a:bodyPr>
          <a:lstStyle/>
          <a:p>
            <a:pPr>
              <a:lnSpc>
                <a:spcPct val="115000"/>
              </a:lnSpc>
            </a:pPr>
            <a:r>
              <a:rPr lang="en" sz="2800" b="1" dirty="0" err="1">
                <a:solidFill>
                  <a:srgbClr val="C00000"/>
                </a:solidFill>
                <a:highlight>
                  <a:srgbClr val="FFFFFF"/>
                </a:highlight>
                <a:latin typeface="+mn-lt"/>
                <a:ea typeface="Courier New"/>
                <a:cs typeface="Courier New"/>
                <a:sym typeface="Courier New"/>
              </a:rPr>
              <a:t>sinfo</a:t>
            </a:r>
            <a:r>
              <a:rPr lang="en" sz="2800" b="1" dirty="0">
                <a:solidFill>
                  <a:srgbClr val="C00000"/>
                </a:solidFill>
                <a:highlight>
                  <a:srgbClr val="FFFFFF"/>
                </a:highlight>
                <a:latin typeface="+mn-lt"/>
                <a:ea typeface="Courier New"/>
                <a:cs typeface="Courier New"/>
                <a:sym typeface="Courier New"/>
              </a:rPr>
              <a:t> –s</a:t>
            </a:r>
            <a:endParaRPr sz="2800" b="1" dirty="0">
              <a:solidFill>
                <a:srgbClr val="C00000"/>
              </a:solidFill>
              <a:highlight>
                <a:srgbClr val="FFFFFF"/>
              </a:highlight>
              <a:latin typeface="+mn-lt"/>
              <a:ea typeface="Courier New"/>
              <a:cs typeface="Courier New"/>
              <a:sym typeface="Courier New"/>
            </a:endParaRPr>
          </a:p>
          <a:p>
            <a:endParaRPr dirty="0"/>
          </a:p>
        </p:txBody>
      </p:sp>
      <p:pic>
        <p:nvPicPr>
          <p:cNvPr id="3" name="Picture 2">
            <a:extLst>
              <a:ext uri="{FF2B5EF4-FFF2-40B4-BE49-F238E27FC236}">
                <a16:creationId xmlns:a16="http://schemas.microsoft.com/office/drawing/2014/main" id="{3A1CC0B7-173A-B64B-9DFA-C0904E55F421}"/>
              </a:ext>
            </a:extLst>
          </p:cNvPr>
          <p:cNvPicPr>
            <a:picLocks noChangeAspect="1"/>
          </p:cNvPicPr>
          <p:nvPr/>
        </p:nvPicPr>
        <p:blipFill>
          <a:blip r:embed="rId3"/>
          <a:stretch>
            <a:fillRect/>
          </a:stretch>
        </p:blipFill>
        <p:spPr>
          <a:xfrm>
            <a:off x="0" y="1799438"/>
            <a:ext cx="9144000" cy="3925747"/>
          </a:xfrm>
          <a:prstGeom prst="rect">
            <a:avLst/>
          </a:prstGeom>
        </p:spPr>
      </p:pic>
      <p:sp>
        <p:nvSpPr>
          <p:cNvPr id="5" name="Title 1">
            <a:extLst>
              <a:ext uri="{FF2B5EF4-FFF2-40B4-BE49-F238E27FC236}">
                <a16:creationId xmlns:a16="http://schemas.microsoft.com/office/drawing/2014/main" id="{0EC456FD-EE78-AE4A-A5F1-2AFAA3F4FA78}"/>
              </a:ext>
            </a:extLst>
          </p:cNvPr>
          <p:cNvSpPr txBox="1">
            <a:spLocks/>
          </p:cNvSpPr>
          <p:nvPr/>
        </p:nvSpPr>
        <p:spPr>
          <a:xfrm>
            <a:off x="95003" y="115452"/>
            <a:ext cx="8775864"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Summary of partitions on Midway2</a:t>
            </a:r>
          </a:p>
        </p:txBody>
      </p:sp>
      <p:sp>
        <p:nvSpPr>
          <p:cNvPr id="4" name="TextBox 3">
            <a:extLst>
              <a:ext uri="{FF2B5EF4-FFF2-40B4-BE49-F238E27FC236}">
                <a16:creationId xmlns:a16="http://schemas.microsoft.com/office/drawing/2014/main" id="{C3419D14-3109-5D43-B7A2-402AF181028C}"/>
              </a:ext>
            </a:extLst>
          </p:cNvPr>
          <p:cNvSpPr txBox="1"/>
          <p:nvPr/>
        </p:nvSpPr>
        <p:spPr>
          <a:xfrm>
            <a:off x="1752384" y="5786212"/>
            <a:ext cx="5627438" cy="923330"/>
          </a:xfrm>
          <a:prstGeom prst="rect">
            <a:avLst/>
          </a:prstGeom>
          <a:noFill/>
        </p:spPr>
        <p:txBody>
          <a:bodyPr wrap="none" rtlCol="0">
            <a:spAutoFit/>
          </a:bodyPr>
          <a:lstStyle/>
          <a:p>
            <a:pPr marL="285750" indent="-285750">
              <a:buFont typeface="Symbol" pitchFamily="2" charset="2"/>
              <a:buChar char="Þ"/>
            </a:pPr>
            <a:r>
              <a:rPr lang="en-US" dirty="0"/>
              <a:t>NODES(A/I/O/T) : Nodes (Allocated/Idle/Other/Total)</a:t>
            </a:r>
          </a:p>
          <a:p>
            <a:pPr marL="285750" indent="-285750">
              <a:buFont typeface="Symbol" pitchFamily="2" charset="2"/>
              <a:buChar char="Þ"/>
            </a:pPr>
            <a:endParaRPr lang="en-US" dirty="0"/>
          </a:p>
          <a:p>
            <a:r>
              <a:rPr lang="en-US" dirty="0" err="1"/>
              <a:t>e.g</a:t>
            </a:r>
            <a:r>
              <a:rPr lang="en-US" dirty="0"/>
              <a:t>: To check the </a:t>
            </a:r>
            <a:r>
              <a:rPr lang="en-US" dirty="0" err="1"/>
              <a:t>Broadwl</a:t>
            </a:r>
            <a:r>
              <a:rPr lang="en-US" dirty="0"/>
              <a:t> partition: </a:t>
            </a:r>
            <a:r>
              <a:rPr lang="en-US" dirty="0" err="1">
                <a:solidFill>
                  <a:srgbClr val="0070C0"/>
                </a:solidFill>
              </a:rPr>
              <a:t>sinfo</a:t>
            </a:r>
            <a:r>
              <a:rPr lang="en-US" dirty="0">
                <a:solidFill>
                  <a:srgbClr val="0070C0"/>
                </a:solidFill>
              </a:rPr>
              <a:t> –s |grep </a:t>
            </a:r>
            <a:r>
              <a:rPr lang="en-US" dirty="0" err="1">
                <a:solidFill>
                  <a:srgbClr val="0070C0"/>
                </a:solidFill>
              </a:rPr>
              <a:t>broadwl</a:t>
            </a:r>
            <a:endParaRPr lang="en-US" dirty="0">
              <a:solidFill>
                <a:srgbClr val="0070C0"/>
              </a:solidFill>
            </a:endParaRPr>
          </a:p>
        </p:txBody>
      </p:sp>
    </p:spTree>
    <p:extLst>
      <p:ext uri="{BB962C8B-B14F-4D97-AF65-F5344CB8AC3E}">
        <p14:creationId xmlns:p14="http://schemas.microsoft.com/office/powerpoint/2010/main" val="2365820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27"/>
          <p:cNvSpPr txBox="1">
            <a:spLocks noGrp="1"/>
          </p:cNvSpPr>
          <p:nvPr>
            <p:ph type="body" idx="1"/>
          </p:nvPr>
        </p:nvSpPr>
        <p:spPr>
          <a:xfrm>
            <a:off x="308758" y="1176301"/>
            <a:ext cx="8728364" cy="5190740"/>
          </a:xfrm>
          <a:prstGeom prst="rect">
            <a:avLst/>
          </a:prstGeom>
        </p:spPr>
        <p:txBody>
          <a:bodyPr spcFirstLastPara="1" vert="horz" wrap="square" lIns="121900" tIns="121900" rIns="121900" bIns="121900" rtlCol="0" anchor="t" anchorCtr="0">
            <a:noAutofit/>
          </a:bodyPr>
          <a:lstStyle/>
          <a:p>
            <a:pPr marL="0" indent="0">
              <a:buNone/>
            </a:pPr>
            <a:r>
              <a:rPr lang="en" sz="2800" dirty="0"/>
              <a:t>A </a:t>
            </a:r>
            <a:r>
              <a:rPr lang="en" sz="2800" b="1" dirty="0"/>
              <a:t>job </a:t>
            </a:r>
            <a:r>
              <a:rPr lang="en" sz="2800" dirty="0"/>
              <a:t>is the resources you are using and the code you are running</a:t>
            </a:r>
            <a:endParaRPr sz="2800" dirty="0"/>
          </a:p>
          <a:p>
            <a:pPr marL="0" indent="0">
              <a:spcBef>
                <a:spcPts val="2133"/>
              </a:spcBef>
              <a:buNone/>
            </a:pPr>
            <a:r>
              <a:rPr lang="en" sz="2800" dirty="0"/>
              <a:t>The</a:t>
            </a:r>
            <a:r>
              <a:rPr lang="en" sz="2800" b="1" dirty="0"/>
              <a:t> queue </a:t>
            </a:r>
            <a:r>
              <a:rPr lang="en" sz="2800" dirty="0"/>
              <a:t>in </a:t>
            </a:r>
            <a:r>
              <a:rPr lang="en" sz="2800" dirty="0" err="1"/>
              <a:t>Slurm</a:t>
            </a:r>
            <a:r>
              <a:rPr lang="en" sz="2800" dirty="0"/>
              <a:t> is all RUNNING and all PENDING jobs To see every job in the queue on Oscar, use the command</a:t>
            </a:r>
            <a:endParaRPr sz="2800" dirty="0"/>
          </a:p>
          <a:p>
            <a:pPr marL="0" indent="0" algn="ctr">
              <a:spcBef>
                <a:spcPts val="2133"/>
              </a:spcBef>
              <a:buNone/>
            </a:pPr>
            <a:r>
              <a:rPr lang="en" sz="2800" dirty="0"/>
              <a:t>  </a:t>
            </a:r>
            <a:r>
              <a:rPr lang="en" sz="2800" dirty="0" err="1">
                <a:solidFill>
                  <a:srgbClr val="000000"/>
                </a:solidFill>
                <a:highlight>
                  <a:srgbClr val="F3F3F3"/>
                </a:highlight>
                <a:latin typeface="Courier New"/>
                <a:ea typeface="Courier New"/>
                <a:cs typeface="Courier New"/>
                <a:sym typeface="Courier New"/>
              </a:rPr>
              <a:t>squeue</a:t>
            </a:r>
            <a:endParaRPr lang="en" sz="2800" dirty="0">
              <a:solidFill>
                <a:srgbClr val="000000"/>
              </a:solidFill>
              <a:highlight>
                <a:srgbClr val="F3F3F3"/>
              </a:highlight>
              <a:latin typeface="Courier New"/>
              <a:ea typeface="Courier New"/>
              <a:cs typeface="Courier New"/>
              <a:sym typeface="Courier New"/>
            </a:endParaRPr>
          </a:p>
          <a:p>
            <a:pPr marL="0" indent="0">
              <a:spcBef>
                <a:spcPts val="2133"/>
              </a:spcBef>
              <a:buNone/>
            </a:pPr>
            <a:r>
              <a:rPr lang="en" sz="2800" dirty="0">
                <a:solidFill>
                  <a:srgbClr val="000000"/>
                </a:solidFill>
              </a:rPr>
              <a:t>To see your jobs in the queue </a:t>
            </a:r>
          </a:p>
          <a:p>
            <a:pPr marL="0" indent="0" algn="ctr">
              <a:spcBef>
                <a:spcPts val="2133"/>
              </a:spcBef>
              <a:buNone/>
            </a:pPr>
            <a:r>
              <a:rPr lang="en-US" sz="2800" dirty="0">
                <a:solidFill>
                  <a:srgbClr val="000000"/>
                </a:solidFill>
                <a:highlight>
                  <a:srgbClr val="F3F3F3"/>
                </a:highlight>
                <a:latin typeface="Courier New"/>
                <a:cs typeface="Courier New"/>
                <a:sym typeface="Courier New"/>
              </a:rPr>
              <a:t>s</a:t>
            </a:r>
            <a:r>
              <a:rPr lang="en" sz="2800" dirty="0">
                <a:solidFill>
                  <a:srgbClr val="000000"/>
                </a:solidFill>
                <a:highlight>
                  <a:srgbClr val="F3F3F3"/>
                </a:highlight>
                <a:latin typeface="Courier New"/>
                <a:cs typeface="Courier New"/>
                <a:sym typeface="Courier New"/>
              </a:rPr>
              <a:t>queue –u &lt;</a:t>
            </a:r>
            <a:r>
              <a:rPr lang="en" sz="2800" dirty="0" err="1">
                <a:solidFill>
                  <a:srgbClr val="000000"/>
                </a:solidFill>
                <a:highlight>
                  <a:srgbClr val="F3F3F3"/>
                </a:highlight>
                <a:latin typeface="Courier New"/>
                <a:cs typeface="Courier New"/>
                <a:sym typeface="Courier New"/>
              </a:rPr>
              <a:t>cnetid</a:t>
            </a:r>
            <a:r>
              <a:rPr lang="en" sz="2800" dirty="0">
                <a:solidFill>
                  <a:srgbClr val="000000"/>
                </a:solidFill>
                <a:highlight>
                  <a:srgbClr val="F3F3F3"/>
                </a:highlight>
                <a:latin typeface="Courier New"/>
                <a:cs typeface="Courier New"/>
                <a:sym typeface="Courier New"/>
              </a:rPr>
              <a:t>&gt;</a:t>
            </a:r>
          </a:p>
          <a:p>
            <a:pPr marL="0" indent="0" algn="ctr">
              <a:spcBef>
                <a:spcPts val="2133"/>
              </a:spcBef>
              <a:buNone/>
            </a:pPr>
            <a:r>
              <a:rPr lang="en" sz="2800" dirty="0">
                <a:solidFill>
                  <a:srgbClr val="000000"/>
                </a:solidFill>
                <a:highlight>
                  <a:srgbClr val="F3F3F3"/>
                </a:highlight>
                <a:latin typeface="Courier New"/>
                <a:cs typeface="Courier New"/>
                <a:sym typeface="Courier New"/>
              </a:rPr>
              <a:t>or</a:t>
            </a:r>
            <a:endParaRPr sz="2800" dirty="0">
              <a:solidFill>
                <a:srgbClr val="000000"/>
              </a:solidFill>
            </a:endParaRPr>
          </a:p>
          <a:p>
            <a:pPr marL="0" indent="0" algn="ctr">
              <a:spcBef>
                <a:spcPts val="2133"/>
              </a:spcBef>
              <a:buNone/>
            </a:pPr>
            <a:r>
              <a:rPr lang="en" sz="2800" dirty="0">
                <a:solidFill>
                  <a:srgbClr val="000000"/>
                </a:solidFill>
              </a:rPr>
              <a:t>    </a:t>
            </a:r>
            <a:r>
              <a:rPr lang="en" sz="2800" dirty="0" err="1">
                <a:solidFill>
                  <a:srgbClr val="000000"/>
                </a:solidFill>
                <a:highlight>
                  <a:srgbClr val="F3F3F3"/>
                </a:highlight>
                <a:latin typeface="Courier New"/>
                <a:ea typeface="Courier New"/>
                <a:cs typeface="Courier New"/>
                <a:sym typeface="Courier New"/>
              </a:rPr>
              <a:t>myq</a:t>
            </a:r>
            <a:endParaRPr sz="2800" dirty="0">
              <a:solidFill>
                <a:srgbClr val="000000"/>
              </a:solidFill>
              <a:highlight>
                <a:srgbClr val="F3F3F3"/>
              </a:highlight>
              <a:latin typeface="Courier New"/>
              <a:ea typeface="Courier New"/>
              <a:cs typeface="Courier New"/>
              <a:sym typeface="Courier New"/>
            </a:endParaRPr>
          </a:p>
        </p:txBody>
      </p:sp>
      <p:sp>
        <p:nvSpPr>
          <p:cNvPr id="4" name="Title 1">
            <a:extLst>
              <a:ext uri="{FF2B5EF4-FFF2-40B4-BE49-F238E27FC236}">
                <a16:creationId xmlns:a16="http://schemas.microsoft.com/office/drawing/2014/main" id="{8C2EA72B-7FD3-004C-A846-3E3FF2C0EBF7}"/>
              </a:ext>
            </a:extLst>
          </p:cNvPr>
          <p:cNvSpPr txBox="1">
            <a:spLocks/>
          </p:cNvSpPr>
          <p:nvPr/>
        </p:nvSpPr>
        <p:spPr>
          <a:xfrm>
            <a:off x="0" y="274638"/>
            <a:ext cx="9037122"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err="1">
                <a:solidFill>
                  <a:srgbClr val="0070C0"/>
                </a:solidFill>
              </a:rPr>
              <a:t>Slurm</a:t>
            </a:r>
            <a:r>
              <a:rPr lang="en-US" b="1" dirty="0">
                <a:solidFill>
                  <a:srgbClr val="0070C0"/>
                </a:solidFill>
              </a:rPr>
              <a:t>: Some key terms to remember</a:t>
            </a:r>
          </a:p>
        </p:txBody>
      </p:sp>
    </p:spTree>
    <p:extLst>
      <p:ext uri="{BB962C8B-B14F-4D97-AF65-F5344CB8AC3E}">
        <p14:creationId xmlns:p14="http://schemas.microsoft.com/office/powerpoint/2010/main" val="2896984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000000"/>
                </a:solidFill>
                <a:latin typeface="Calibri"/>
                <a:ea typeface="Calibri"/>
                <a:cs typeface="Calibri"/>
                <a:sym typeface="Calibri"/>
              </a:rPr>
              <a:t>#!/bin/bash</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Tree>
    <p:extLst>
      <p:ext uri="{BB962C8B-B14F-4D97-AF65-F5344CB8AC3E}">
        <p14:creationId xmlns:p14="http://schemas.microsoft.com/office/powerpoint/2010/main" val="1728899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Agenda</a:t>
            </a:r>
          </a:p>
        </p:txBody>
      </p:sp>
      <p:sp>
        <p:nvSpPr>
          <p:cNvPr id="3" name="Content Placeholder 2"/>
          <p:cNvSpPr>
            <a:spLocks noGrp="1"/>
          </p:cNvSpPr>
          <p:nvPr>
            <p:ph idx="1"/>
          </p:nvPr>
        </p:nvSpPr>
        <p:spPr>
          <a:xfrm>
            <a:off x="300037" y="1028700"/>
            <a:ext cx="8543925" cy="4884619"/>
          </a:xfrm>
          <a:noFill/>
        </p:spPr>
        <p:txBody>
          <a:bodyPr>
            <a:normAutofit lnSpcReduction="10000"/>
          </a:bodyPr>
          <a:lstStyle/>
          <a:p>
            <a:pPr lvl="1">
              <a:buFont typeface="Arial" charset="0"/>
              <a:buChar char="•"/>
            </a:pPr>
            <a:r>
              <a:rPr lang="en-US" sz="3200" dirty="0">
                <a:solidFill>
                  <a:schemeClr val="bg1"/>
                </a:solidFill>
              </a:rPr>
              <a:t>The RCC Midway compute systems </a:t>
            </a:r>
          </a:p>
          <a:p>
            <a:pPr lvl="1">
              <a:buFont typeface="Arial" charset="0"/>
              <a:buChar char="•"/>
            </a:pPr>
            <a:r>
              <a:rPr lang="en" sz="3200" dirty="0">
                <a:solidFill>
                  <a:schemeClr val="bg1"/>
                </a:solidFill>
              </a:rPr>
              <a:t>Using </a:t>
            </a:r>
            <a:r>
              <a:rPr lang="en" sz="3200" dirty="0" err="1">
                <a:solidFill>
                  <a:schemeClr val="bg1"/>
                </a:solidFill>
              </a:rPr>
              <a:t>Slurm</a:t>
            </a:r>
            <a:r>
              <a:rPr lang="en" sz="3200" dirty="0">
                <a:solidFill>
                  <a:schemeClr val="bg1"/>
                </a:solidFill>
              </a:rPr>
              <a:t> (</a:t>
            </a:r>
            <a:r>
              <a:rPr lang="en-US" sz="3200" u="sng" dirty="0">
                <a:solidFill>
                  <a:srgbClr val="FFFF00"/>
                </a:solidFill>
              </a:rPr>
              <a:t>S</a:t>
            </a:r>
            <a:r>
              <a:rPr lang="en-US" sz="3200" dirty="0">
                <a:solidFill>
                  <a:schemeClr val="bg1"/>
                </a:solidFill>
              </a:rPr>
              <a:t>imple </a:t>
            </a:r>
            <a:r>
              <a:rPr lang="en-US" sz="3200" u="sng" dirty="0">
                <a:solidFill>
                  <a:srgbClr val="FFFF00"/>
                </a:solidFill>
              </a:rPr>
              <a:t>L</a:t>
            </a:r>
            <a:r>
              <a:rPr lang="en-US" sz="3200" dirty="0">
                <a:solidFill>
                  <a:schemeClr val="bg1"/>
                </a:solidFill>
              </a:rPr>
              <a:t>inux </a:t>
            </a:r>
            <a:r>
              <a:rPr lang="en-US" sz="3200" u="sng" dirty="0">
                <a:solidFill>
                  <a:srgbClr val="FFFF00"/>
                </a:solidFill>
              </a:rPr>
              <a:t>U</a:t>
            </a:r>
            <a:r>
              <a:rPr lang="en-US" sz="3200" dirty="0">
                <a:solidFill>
                  <a:schemeClr val="bg1"/>
                </a:solidFill>
              </a:rPr>
              <a:t>tility for </a:t>
            </a:r>
            <a:r>
              <a:rPr lang="en-US" sz="3200" u="sng" dirty="0">
                <a:solidFill>
                  <a:srgbClr val="FFFF00"/>
                </a:solidFill>
              </a:rPr>
              <a:t>R</a:t>
            </a:r>
            <a:r>
              <a:rPr lang="en-US" sz="3200" dirty="0">
                <a:solidFill>
                  <a:schemeClr val="bg1"/>
                </a:solidFill>
              </a:rPr>
              <a:t>esource </a:t>
            </a:r>
            <a:r>
              <a:rPr lang="en-US" sz="3200" u="sng" dirty="0">
                <a:solidFill>
                  <a:srgbClr val="FFFF00"/>
                </a:solidFill>
              </a:rPr>
              <a:t>M</a:t>
            </a:r>
            <a:r>
              <a:rPr lang="en-US" sz="3200" dirty="0">
                <a:solidFill>
                  <a:schemeClr val="bg1"/>
                </a:solidFill>
              </a:rPr>
              <a:t>anagement)</a:t>
            </a:r>
            <a:r>
              <a:rPr lang="en" sz="3200" dirty="0">
                <a:solidFill>
                  <a:schemeClr val="bg1"/>
                </a:solidFill>
              </a:rPr>
              <a:t> to submit jobs to the RCC Midway systems</a:t>
            </a:r>
          </a:p>
          <a:p>
            <a:pPr marL="457200" lvl="1" indent="0">
              <a:buNone/>
            </a:pPr>
            <a:r>
              <a:rPr lang="en" sz="3200" dirty="0">
                <a:solidFill>
                  <a:schemeClr val="bg1"/>
                </a:solidFill>
              </a:rPr>
              <a:t>=&gt; Goals of this workshop</a:t>
            </a:r>
          </a:p>
          <a:p>
            <a:pPr lvl="2">
              <a:buFont typeface="Arial" charset="0"/>
              <a:buChar char="•"/>
            </a:pPr>
            <a:r>
              <a:rPr lang="en-US" dirty="0">
                <a:solidFill>
                  <a:schemeClr val="bg1"/>
                </a:solidFill>
              </a:rPr>
              <a:t>Learn the basics of </a:t>
            </a:r>
            <a:r>
              <a:rPr lang="en-US" dirty="0" err="1">
                <a:solidFill>
                  <a:schemeClr val="bg1"/>
                </a:solidFill>
              </a:rPr>
              <a:t>Slurm</a:t>
            </a:r>
            <a:endParaRPr lang="en-US" dirty="0">
              <a:solidFill>
                <a:schemeClr val="bg1"/>
              </a:solidFill>
            </a:endParaRPr>
          </a:p>
          <a:p>
            <a:pPr lvl="2">
              <a:buFont typeface="Arial" charset="0"/>
              <a:buChar char="•"/>
            </a:pPr>
            <a:r>
              <a:rPr lang="en-US" dirty="0">
                <a:solidFill>
                  <a:schemeClr val="bg1"/>
                </a:solidFill>
              </a:rPr>
              <a:t>Be comfortable submitting jobs on a Midway HPC systems</a:t>
            </a:r>
          </a:p>
          <a:p>
            <a:pPr lvl="2">
              <a:buFont typeface="Arial" charset="0"/>
              <a:buChar char="•"/>
            </a:pPr>
            <a:r>
              <a:rPr lang="en-US" dirty="0">
                <a:solidFill>
                  <a:schemeClr val="bg1"/>
                </a:solidFill>
              </a:rPr>
              <a:t>Understand queue priority</a:t>
            </a:r>
          </a:p>
          <a:p>
            <a:pPr lvl="2">
              <a:buFont typeface="Arial" charset="0"/>
              <a:buChar char="•"/>
            </a:pPr>
            <a:r>
              <a:rPr lang="en-US" dirty="0">
                <a:solidFill>
                  <a:schemeClr val="bg1"/>
                </a:solidFill>
              </a:rPr>
              <a:t>Be comfortable checking if jobs succeeded/failed</a:t>
            </a:r>
          </a:p>
          <a:p>
            <a:pPr lvl="2">
              <a:buFont typeface="Arial" charset="0"/>
              <a:buChar char="•"/>
            </a:pPr>
            <a:r>
              <a:rPr lang="en-US" dirty="0">
                <a:solidFill>
                  <a:schemeClr val="bg1"/>
                </a:solidFill>
              </a:rPr>
              <a:t>Know how to fix common errors</a:t>
            </a:r>
          </a:p>
          <a:p>
            <a:pPr lvl="1">
              <a:buFont typeface="Arial" charset="0"/>
              <a:buChar char="•"/>
            </a:pPr>
            <a:endParaRPr lang="en-US" sz="3200" dirty="0">
              <a:solidFill>
                <a:schemeClr val="bg1"/>
              </a:solidFill>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043274"/>
            <a:ext cx="9144000" cy="81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E7921454-9842-364F-AE15-5087F31B435C}" type="slidenum">
              <a:rPr lang="en-US" smtClean="0"/>
              <a:t>2</a:t>
            </a:fld>
            <a:endParaRPr lang="en-US" dirty="0"/>
          </a:p>
        </p:txBody>
      </p:sp>
      <p:pic>
        <p:nvPicPr>
          <p:cNvPr id="9" name="Picture 8">
            <a:extLst>
              <a:ext uri="{FF2B5EF4-FFF2-40B4-BE49-F238E27FC236}">
                <a16:creationId xmlns:a16="http://schemas.microsoft.com/office/drawing/2014/main" id="{28DCAF56-D32E-AF4C-B00D-ED69C998EB8A}"/>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005535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FF00FF"/>
                </a:solidFill>
                <a:latin typeface="Calibri"/>
                <a:ea typeface="Calibri"/>
                <a:cs typeface="Calibri"/>
                <a:sym typeface="Calibri"/>
              </a:rPr>
              <a:t>#!/bin/bash</a:t>
            </a:r>
            <a:endParaRPr sz="1867" dirty="0">
              <a:solidFill>
                <a:srgbClr val="FF00FF"/>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1;p33">
            <a:extLst>
              <a:ext uri="{FF2B5EF4-FFF2-40B4-BE49-F238E27FC236}">
                <a16:creationId xmlns:a16="http://schemas.microsoft.com/office/drawing/2014/main" id="{3D384ACD-790D-234C-B848-168D34385D76}"/>
              </a:ext>
            </a:extLst>
          </p:cNvPr>
          <p:cNvSpPr txBox="1"/>
          <p:nvPr/>
        </p:nvSpPr>
        <p:spPr>
          <a:xfrm>
            <a:off x="4551892" y="2120567"/>
            <a:ext cx="4592108" cy="4000000"/>
          </a:xfrm>
          <a:prstGeom prst="rect">
            <a:avLst/>
          </a:prstGeom>
          <a:noFill/>
          <a:ln>
            <a:noFill/>
          </a:ln>
        </p:spPr>
        <p:txBody>
          <a:bodyPr spcFirstLastPara="1" wrap="square" lIns="121900" tIns="121900" rIns="121900" bIns="121900" anchor="t" anchorCtr="0">
            <a:noAutofit/>
          </a:bodyPr>
          <a:lstStyle/>
          <a:p>
            <a:r>
              <a:rPr lang="en" sz="2400" dirty="0">
                <a:solidFill>
                  <a:schemeClr val="dk1"/>
                </a:solidFill>
                <a:latin typeface="Calibri"/>
                <a:ea typeface="Calibri"/>
                <a:cs typeface="Calibri"/>
                <a:sym typeface="Calibri"/>
              </a:rPr>
              <a:t>This</a:t>
            </a:r>
            <a:r>
              <a:rPr lang="en" sz="2400" dirty="0">
                <a:solidFill>
                  <a:srgbClr val="FF00FF"/>
                </a:solidFill>
                <a:latin typeface="Calibri"/>
                <a:ea typeface="Calibri"/>
                <a:cs typeface="Calibri"/>
                <a:sym typeface="Calibri"/>
              </a:rPr>
              <a:t> #!</a:t>
            </a:r>
            <a:r>
              <a:rPr lang="en" sz="2400" dirty="0">
                <a:solidFill>
                  <a:schemeClr val="dk1"/>
                </a:solidFill>
                <a:latin typeface="Calibri"/>
                <a:ea typeface="Calibri"/>
                <a:cs typeface="Calibri"/>
                <a:sym typeface="Calibri"/>
              </a:rPr>
              <a:t> is a shebang</a:t>
            </a:r>
            <a:endParaRPr sz="2400" dirty="0">
              <a:solidFill>
                <a:schemeClr val="dk1"/>
              </a:solidFill>
            </a:endParaRPr>
          </a:p>
          <a:p>
            <a:endParaRPr sz="2400" dirty="0">
              <a:solidFill>
                <a:schemeClr val="dk1"/>
              </a:solidFill>
              <a:latin typeface="Calibri"/>
              <a:ea typeface="Calibri"/>
              <a:cs typeface="Calibri"/>
              <a:sym typeface="Calibri"/>
            </a:endParaRPr>
          </a:p>
          <a:p>
            <a:r>
              <a:rPr lang="en" sz="2400" dirty="0">
                <a:solidFill>
                  <a:schemeClr val="dk1"/>
                </a:solidFill>
                <a:latin typeface="Calibri"/>
                <a:ea typeface="Calibri"/>
                <a:cs typeface="Calibri"/>
                <a:sym typeface="Calibri"/>
              </a:rPr>
              <a:t>It tells operating system to use </a:t>
            </a:r>
            <a:r>
              <a:rPr lang="en" sz="2400" dirty="0">
                <a:solidFill>
                  <a:srgbClr val="FF00FF"/>
                </a:solidFill>
                <a:latin typeface="Calibri"/>
                <a:ea typeface="Calibri"/>
                <a:cs typeface="Calibri"/>
                <a:sym typeface="Calibri"/>
              </a:rPr>
              <a:t>/bin/bash </a:t>
            </a:r>
            <a:endParaRPr sz="2400" dirty="0">
              <a:solidFill>
                <a:srgbClr val="FF00FF"/>
              </a:solidFill>
            </a:endParaRPr>
          </a:p>
          <a:p>
            <a:r>
              <a:rPr lang="en" sz="2400" dirty="0">
                <a:solidFill>
                  <a:schemeClr val="dk1"/>
                </a:solidFill>
                <a:latin typeface="Calibri"/>
                <a:ea typeface="Calibri"/>
                <a:cs typeface="Calibri"/>
                <a:sym typeface="Calibri"/>
              </a:rPr>
              <a:t>with this script</a:t>
            </a:r>
            <a:endParaRPr sz="2400" dirty="0">
              <a:solidFill>
                <a:schemeClr val="dk1"/>
              </a:solidFill>
              <a:latin typeface="Calibri"/>
              <a:ea typeface="Calibri"/>
              <a:cs typeface="Calibri"/>
              <a:sym typeface="Calibri"/>
            </a:endParaRPr>
          </a:p>
          <a:p>
            <a:endParaRPr sz="2400" dirty="0">
              <a:solidFill>
                <a:schemeClr val="dk1"/>
              </a:solidFill>
              <a:latin typeface="Calibri"/>
              <a:ea typeface="Calibri"/>
              <a:cs typeface="Calibri"/>
              <a:sym typeface="Calibri"/>
            </a:endParaRPr>
          </a:p>
          <a:p>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9351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000000"/>
                </a:solidFill>
                <a:latin typeface="Calibri"/>
                <a:ea typeface="Calibri"/>
                <a:cs typeface="Calibri"/>
                <a:sym typeface="Calibri"/>
              </a:rPr>
              <a:t>#!/bin/bash</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a:t>
            </a: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9;p34">
            <a:extLst>
              <a:ext uri="{FF2B5EF4-FFF2-40B4-BE49-F238E27FC236}">
                <a16:creationId xmlns:a16="http://schemas.microsoft.com/office/drawing/2014/main" id="{B3FFECB8-D227-0C46-9178-5B4EDB323E1E}"/>
              </a:ext>
            </a:extLst>
          </p:cNvPr>
          <p:cNvSpPr txBox="1"/>
          <p:nvPr/>
        </p:nvSpPr>
        <p:spPr>
          <a:xfrm>
            <a:off x="4607626" y="2324401"/>
            <a:ext cx="4440074" cy="2209200"/>
          </a:xfrm>
          <a:prstGeom prst="rect">
            <a:avLst/>
          </a:prstGeom>
          <a:noFill/>
          <a:ln>
            <a:noFill/>
          </a:ln>
        </p:spPr>
        <p:txBody>
          <a:bodyPr spcFirstLastPara="1" wrap="square" lIns="121900" tIns="121900" rIns="121900" bIns="121900" anchor="t" anchorCtr="0">
            <a:noAutofit/>
          </a:bodyPr>
          <a:lstStyle/>
          <a:p>
            <a:r>
              <a:rPr lang="en" sz="2400" dirty="0">
                <a:solidFill>
                  <a:srgbClr val="FF00FF"/>
                </a:solidFill>
                <a:latin typeface="Calibri"/>
                <a:ea typeface="Calibri"/>
                <a:cs typeface="Calibri"/>
                <a:sym typeface="Calibri"/>
              </a:rPr>
              <a:t>#</a:t>
            </a:r>
            <a:r>
              <a:rPr lang="en" sz="2400" dirty="0">
                <a:solidFill>
                  <a:schemeClr val="dk1"/>
                </a:solidFill>
                <a:latin typeface="Calibri"/>
                <a:ea typeface="Calibri"/>
                <a:cs typeface="Calibri"/>
                <a:sym typeface="Calibri"/>
              </a:rPr>
              <a:t> is a comment</a:t>
            </a:r>
            <a:endParaRPr sz="2400" dirty="0">
              <a:solidFill>
                <a:schemeClr val="dk1"/>
              </a:solidFill>
            </a:endParaRPr>
          </a:p>
          <a:p>
            <a:r>
              <a:rPr lang="en" sz="2400" dirty="0">
                <a:solidFill>
                  <a:schemeClr val="dk1"/>
                </a:solidFill>
                <a:latin typeface="Calibri"/>
                <a:ea typeface="Calibri"/>
                <a:cs typeface="Calibri"/>
                <a:sym typeface="Calibri"/>
              </a:rPr>
              <a:t>everything after # is ignored by bash</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313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latin typeface="Calibri"/>
                <a:ea typeface="Calibri"/>
                <a:cs typeface="Calibri"/>
                <a:sym typeface="Calibri"/>
              </a:rPr>
              <a:t>#!/bin/bash</a:t>
            </a:r>
            <a:endParaRPr sz="1867" dirty="0"/>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–nodes=1</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FF00FF"/>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1;p33">
            <a:extLst>
              <a:ext uri="{FF2B5EF4-FFF2-40B4-BE49-F238E27FC236}">
                <a16:creationId xmlns:a16="http://schemas.microsoft.com/office/drawing/2014/main" id="{3D384ACD-790D-234C-B848-168D34385D76}"/>
              </a:ext>
            </a:extLst>
          </p:cNvPr>
          <p:cNvSpPr txBox="1"/>
          <p:nvPr/>
        </p:nvSpPr>
        <p:spPr>
          <a:xfrm>
            <a:off x="4489467" y="2341633"/>
            <a:ext cx="4592108" cy="4000000"/>
          </a:xfrm>
          <a:prstGeom prst="rect">
            <a:avLst/>
          </a:prstGeom>
          <a:noFill/>
          <a:ln>
            <a:noFill/>
          </a:ln>
        </p:spPr>
        <p:txBody>
          <a:bodyPr spcFirstLastPara="1" wrap="square" lIns="121900" tIns="121900" rIns="121900" bIns="121900" anchor="t" anchorCtr="0">
            <a:noAutofit/>
          </a:bodyPr>
          <a:lstStyle/>
          <a:p>
            <a:r>
              <a:rPr lang="en-US" sz="2400" dirty="0">
                <a:solidFill>
                  <a:srgbClr val="FF00FF"/>
                </a:solidFill>
                <a:ea typeface="Calibri"/>
                <a:cs typeface="Calibri"/>
                <a:sym typeface="Calibri"/>
              </a:rPr>
              <a:t>#SBATCH</a:t>
            </a:r>
            <a:r>
              <a:rPr lang="en-US" sz="2400" dirty="0">
                <a:solidFill>
                  <a:srgbClr val="FF0000"/>
                </a:solidFill>
                <a:ea typeface="Calibri"/>
                <a:cs typeface="Calibri"/>
                <a:sym typeface="Calibri"/>
              </a:rPr>
              <a:t> </a:t>
            </a:r>
            <a:r>
              <a:rPr lang="en-US" sz="2400" dirty="0">
                <a:solidFill>
                  <a:schemeClr val="dk1"/>
                </a:solidFill>
                <a:ea typeface="Calibri"/>
                <a:cs typeface="Calibri"/>
                <a:sym typeface="Calibri"/>
              </a:rPr>
              <a:t>is a directive</a:t>
            </a:r>
            <a:endParaRPr lang="en-US" sz="2400" dirty="0">
              <a:solidFill>
                <a:schemeClr val="dk1"/>
              </a:solidFill>
            </a:endParaRPr>
          </a:p>
          <a:p>
            <a:endParaRPr lang="en-US" sz="2400" dirty="0">
              <a:solidFill>
                <a:schemeClr val="dk1"/>
              </a:solidFill>
              <a:ea typeface="Calibri"/>
              <a:cs typeface="Calibri"/>
              <a:sym typeface="Calibri"/>
            </a:endParaRPr>
          </a:p>
          <a:p>
            <a:r>
              <a:rPr lang="en-US" sz="2400" dirty="0">
                <a:solidFill>
                  <a:schemeClr val="dk1"/>
                </a:solidFill>
                <a:ea typeface="Calibri"/>
                <a:cs typeface="Calibri"/>
                <a:sym typeface="Calibri"/>
              </a:rPr>
              <a:t>It is a comment in Bash</a:t>
            </a:r>
            <a:endParaRPr lang="en-US" sz="2400" dirty="0">
              <a:solidFill>
                <a:schemeClr val="dk1"/>
              </a:solidFill>
            </a:endParaRPr>
          </a:p>
          <a:p>
            <a:endParaRPr lang="en-US" sz="2400" dirty="0">
              <a:solidFill>
                <a:schemeClr val="dk1"/>
              </a:solidFill>
              <a:ea typeface="Calibri"/>
              <a:cs typeface="Calibri"/>
              <a:sym typeface="Calibri"/>
            </a:endParaRPr>
          </a:p>
          <a:p>
            <a:r>
              <a:rPr lang="en-US" sz="2400" dirty="0">
                <a:solidFill>
                  <a:srgbClr val="FF00FF"/>
                </a:solidFill>
                <a:ea typeface="Calibri"/>
                <a:cs typeface="Calibri"/>
                <a:sym typeface="Calibri"/>
              </a:rPr>
              <a:t>#SBATCH</a:t>
            </a:r>
            <a:r>
              <a:rPr lang="en-US" sz="2400" dirty="0">
                <a:solidFill>
                  <a:schemeClr val="dk1"/>
                </a:solidFill>
                <a:ea typeface="Calibri"/>
                <a:cs typeface="Calibri"/>
                <a:sym typeface="Calibri"/>
              </a:rPr>
              <a:t> is only relevant to </a:t>
            </a:r>
            <a:r>
              <a:rPr lang="en-US" sz="2400" dirty="0" err="1">
                <a:solidFill>
                  <a:schemeClr val="dk1"/>
                </a:solidFill>
                <a:ea typeface="Calibri"/>
                <a:cs typeface="Calibri"/>
                <a:sym typeface="Calibri"/>
              </a:rPr>
              <a:t>slurm</a:t>
            </a:r>
            <a:r>
              <a:rPr lang="en-US" sz="2400" dirty="0">
                <a:solidFill>
                  <a:schemeClr val="dk1"/>
                </a:solidFill>
                <a:ea typeface="Calibri"/>
                <a:cs typeface="Calibri"/>
                <a:sym typeface="Calibri"/>
              </a:rPr>
              <a:t>:</a:t>
            </a:r>
            <a:endParaRPr lang="en-US" sz="2400" dirty="0">
              <a:solidFill>
                <a:schemeClr val="dk1"/>
              </a:solidFill>
            </a:endParaRPr>
          </a:p>
          <a:p>
            <a:r>
              <a:rPr lang="en-US" sz="2400" dirty="0" err="1">
                <a:ea typeface="Calibri"/>
                <a:cs typeface="Calibri"/>
                <a:sym typeface="Calibri"/>
              </a:rPr>
              <a:t>sbatch</a:t>
            </a:r>
            <a:r>
              <a:rPr lang="en-US" sz="2400" dirty="0">
                <a:ea typeface="Calibri"/>
                <a:cs typeface="Calibri"/>
                <a:sym typeface="Calibri"/>
              </a:rPr>
              <a:t> </a:t>
            </a:r>
            <a:r>
              <a:rPr lang="en-US" sz="2400" dirty="0" err="1">
                <a:ea typeface="Calibri"/>
                <a:cs typeface="Calibri"/>
                <a:sym typeface="Calibri"/>
              </a:rPr>
              <a:t>my_script.sh</a:t>
            </a:r>
            <a:endParaRPr lang="en-US" sz="2400" dirty="0">
              <a:ea typeface="Calibri"/>
              <a:cs typeface="Calibri"/>
              <a:sym typeface="Calibri"/>
            </a:endParaRPr>
          </a:p>
          <a:p>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8836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latin typeface="Calibri"/>
                <a:ea typeface="Calibri"/>
                <a:cs typeface="Calibri"/>
                <a:sym typeface="Calibri"/>
              </a:rPr>
              <a:t>#!/bin/bash</a:t>
            </a:r>
            <a:endParaRPr sz="1867" dirty="0"/>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–nodes=1</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FF00FF"/>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1;p33">
            <a:extLst>
              <a:ext uri="{FF2B5EF4-FFF2-40B4-BE49-F238E27FC236}">
                <a16:creationId xmlns:a16="http://schemas.microsoft.com/office/drawing/2014/main" id="{3D384ACD-790D-234C-B848-168D34385D76}"/>
              </a:ext>
            </a:extLst>
          </p:cNvPr>
          <p:cNvSpPr txBox="1"/>
          <p:nvPr/>
        </p:nvSpPr>
        <p:spPr>
          <a:xfrm>
            <a:off x="4489467" y="2341633"/>
            <a:ext cx="4592108" cy="4000000"/>
          </a:xfrm>
          <a:prstGeom prst="rect">
            <a:avLst/>
          </a:prstGeom>
          <a:noFill/>
          <a:ln>
            <a:noFill/>
          </a:ln>
        </p:spPr>
        <p:txBody>
          <a:bodyPr spcFirstLastPara="1" wrap="square" lIns="121900" tIns="121900" rIns="121900" bIns="121900" anchor="t" anchorCtr="0">
            <a:noAutofit/>
          </a:bodyPr>
          <a:lstStyle/>
          <a:p>
            <a:r>
              <a:rPr lang="en-US" sz="2400" dirty="0">
                <a:solidFill>
                  <a:srgbClr val="FF00FF"/>
                </a:solidFill>
                <a:ea typeface="Calibri"/>
                <a:cs typeface="Calibri"/>
                <a:sym typeface="Calibri"/>
              </a:rPr>
              <a:t>#SBATCH</a:t>
            </a:r>
            <a:r>
              <a:rPr lang="en-US" sz="2400" dirty="0">
                <a:solidFill>
                  <a:srgbClr val="FF0000"/>
                </a:solidFill>
                <a:ea typeface="Calibri"/>
                <a:cs typeface="Calibri"/>
                <a:sym typeface="Calibri"/>
              </a:rPr>
              <a:t> </a:t>
            </a:r>
            <a:r>
              <a:rPr lang="en-US" sz="2400" dirty="0">
                <a:solidFill>
                  <a:schemeClr val="dk1"/>
                </a:solidFill>
                <a:ea typeface="Calibri"/>
                <a:cs typeface="Calibri"/>
                <a:sym typeface="Calibri"/>
              </a:rPr>
              <a:t>is a directive</a:t>
            </a:r>
            <a:endParaRPr lang="en-US" sz="2400" dirty="0">
              <a:solidFill>
                <a:schemeClr val="dk1"/>
              </a:solidFill>
            </a:endParaRPr>
          </a:p>
          <a:p>
            <a:endParaRPr lang="en-US" sz="2400" dirty="0">
              <a:solidFill>
                <a:schemeClr val="dk1"/>
              </a:solidFill>
              <a:ea typeface="Calibri"/>
              <a:cs typeface="Calibri"/>
              <a:sym typeface="Calibri"/>
            </a:endParaRPr>
          </a:p>
          <a:p>
            <a:r>
              <a:rPr lang="en-US" sz="2400" dirty="0">
                <a:solidFill>
                  <a:schemeClr val="dk1"/>
                </a:solidFill>
                <a:ea typeface="Calibri"/>
                <a:cs typeface="Calibri"/>
                <a:sym typeface="Calibri"/>
              </a:rPr>
              <a:t>It is a comment in Bash</a:t>
            </a:r>
            <a:endParaRPr lang="en-US" sz="2400" dirty="0">
              <a:solidFill>
                <a:schemeClr val="dk1"/>
              </a:solidFill>
            </a:endParaRPr>
          </a:p>
          <a:p>
            <a:endParaRPr lang="en-US" sz="2400" dirty="0">
              <a:solidFill>
                <a:schemeClr val="dk1"/>
              </a:solidFill>
              <a:ea typeface="Calibri"/>
              <a:cs typeface="Calibri"/>
              <a:sym typeface="Calibri"/>
            </a:endParaRPr>
          </a:p>
          <a:p>
            <a:r>
              <a:rPr lang="en-US" sz="2400" dirty="0">
                <a:solidFill>
                  <a:srgbClr val="FF00FF"/>
                </a:solidFill>
                <a:ea typeface="Calibri"/>
                <a:cs typeface="Calibri"/>
                <a:sym typeface="Calibri"/>
              </a:rPr>
              <a:t>#SBATCH</a:t>
            </a:r>
            <a:r>
              <a:rPr lang="en-US" sz="2400" dirty="0">
                <a:solidFill>
                  <a:schemeClr val="dk1"/>
                </a:solidFill>
                <a:ea typeface="Calibri"/>
                <a:cs typeface="Calibri"/>
                <a:sym typeface="Calibri"/>
              </a:rPr>
              <a:t> is only relevant to </a:t>
            </a:r>
            <a:r>
              <a:rPr lang="en-US" sz="2400" dirty="0" err="1">
                <a:solidFill>
                  <a:schemeClr val="dk1"/>
                </a:solidFill>
                <a:ea typeface="Calibri"/>
                <a:cs typeface="Calibri"/>
                <a:sym typeface="Calibri"/>
              </a:rPr>
              <a:t>slurm</a:t>
            </a:r>
            <a:r>
              <a:rPr lang="en-US" sz="2400" dirty="0">
                <a:solidFill>
                  <a:schemeClr val="dk1"/>
                </a:solidFill>
                <a:ea typeface="Calibri"/>
                <a:cs typeface="Calibri"/>
                <a:sym typeface="Calibri"/>
              </a:rPr>
              <a:t>:</a:t>
            </a:r>
            <a:endParaRPr lang="en-US" sz="2400" dirty="0">
              <a:solidFill>
                <a:schemeClr val="dk1"/>
              </a:solidFill>
            </a:endParaRPr>
          </a:p>
          <a:p>
            <a:r>
              <a:rPr lang="en-US" sz="2400" dirty="0" err="1">
                <a:ea typeface="Calibri"/>
                <a:cs typeface="Calibri"/>
                <a:sym typeface="Calibri"/>
              </a:rPr>
              <a:t>sbatch</a:t>
            </a:r>
            <a:r>
              <a:rPr lang="en-US" sz="2400" dirty="0">
                <a:ea typeface="Calibri"/>
                <a:cs typeface="Calibri"/>
                <a:sym typeface="Calibri"/>
              </a:rPr>
              <a:t> </a:t>
            </a:r>
            <a:r>
              <a:rPr lang="en-US" sz="2400" dirty="0" err="1">
                <a:ea typeface="Calibri"/>
                <a:cs typeface="Calibri"/>
                <a:sym typeface="Calibri"/>
              </a:rPr>
              <a:t>my_script.sh</a:t>
            </a:r>
            <a:endParaRPr lang="en-US" sz="2400" dirty="0">
              <a:ea typeface="Calibri"/>
              <a:cs typeface="Calibri"/>
              <a:sym typeface="Calibri"/>
            </a:endParaRPr>
          </a:p>
          <a:p>
            <a:endParaRPr lang="en-US" sz="2400" dirty="0">
              <a:ea typeface="Calibri"/>
              <a:cs typeface="Calibri"/>
              <a:sym typeface="Calibri"/>
            </a:endParaRPr>
          </a:p>
          <a:p>
            <a:r>
              <a:rPr lang="en-US" sz="2400" dirty="0">
                <a:solidFill>
                  <a:schemeClr val="dk1"/>
                </a:solidFill>
                <a:ea typeface="Calibri"/>
                <a:cs typeface="Calibri"/>
                <a:sym typeface="Calibri"/>
              </a:rPr>
              <a:t>To comment out directives, break the pattern, e.g.</a:t>
            </a:r>
          </a:p>
          <a:p>
            <a:r>
              <a:rPr lang="en-US" sz="2400" dirty="0">
                <a:solidFill>
                  <a:schemeClr val="dk1"/>
                </a:solidFill>
                <a:ea typeface="Calibri"/>
                <a:cs typeface="Calibri"/>
                <a:sym typeface="Calibri"/>
              </a:rPr>
              <a:t>##SBATCH</a:t>
            </a:r>
            <a:endParaRPr lang="en-US" sz="2400" dirty="0">
              <a:solidFill>
                <a:schemeClr val="dk1"/>
              </a:solidFill>
            </a:endParaRPr>
          </a:p>
          <a:p>
            <a:r>
              <a:rPr lang="en-US" sz="2400" dirty="0">
                <a:solidFill>
                  <a:schemeClr val="dk1"/>
                </a:solidFill>
                <a:ea typeface="Calibri"/>
                <a:cs typeface="Calibri"/>
                <a:sym typeface="Calibri"/>
              </a:rPr>
              <a:t># SBATCH</a:t>
            </a:r>
            <a:endParaRPr lang="en-US" sz="2400" dirty="0">
              <a:solidFill>
                <a:schemeClr val="dk1"/>
              </a:solidFill>
            </a:endParaRPr>
          </a:p>
          <a:p>
            <a:endParaRPr lang="en-US" sz="2400" dirty="0">
              <a:ea typeface="Calibri"/>
              <a:cs typeface="Calibri"/>
              <a:sym typeface="Calibri"/>
            </a:endParaRPr>
          </a:p>
          <a:p>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8289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latin typeface="Calibri"/>
                <a:ea typeface="Calibri"/>
                <a:cs typeface="Calibri"/>
                <a:sym typeface="Calibri"/>
              </a:rPr>
              <a:t>#!/bin/bash</a:t>
            </a:r>
            <a:endParaRPr sz="1867" dirty="0"/>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–nodes=1</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FF00FF"/>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FF00FF"/>
                </a:solidFill>
                <a:latin typeface="Calibri"/>
                <a:ea typeface="Calibri"/>
                <a:cs typeface="Calibri"/>
                <a:sym typeface="Calibri"/>
              </a:rPr>
              <a:t>#SBATCH </a:t>
            </a:r>
            <a:r>
              <a:rPr lang="en" sz="1867" dirty="0">
                <a:solidFill>
                  <a:srgbClr val="000000"/>
                </a:solidFill>
                <a:latin typeface="Calibri"/>
                <a:ea typeface="Calibri"/>
                <a:cs typeface="Calibri"/>
                <a:sym typeface="Calibri"/>
              </a:rPr>
              <a:t>–error=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191;p33">
            <a:extLst>
              <a:ext uri="{FF2B5EF4-FFF2-40B4-BE49-F238E27FC236}">
                <a16:creationId xmlns:a16="http://schemas.microsoft.com/office/drawing/2014/main" id="{3D384ACD-790D-234C-B848-168D34385D76}"/>
              </a:ext>
            </a:extLst>
          </p:cNvPr>
          <p:cNvSpPr txBox="1"/>
          <p:nvPr/>
        </p:nvSpPr>
        <p:spPr>
          <a:xfrm>
            <a:off x="4489467" y="2341633"/>
            <a:ext cx="4592108" cy="4000000"/>
          </a:xfrm>
          <a:prstGeom prst="rect">
            <a:avLst/>
          </a:prstGeom>
          <a:noFill/>
          <a:ln>
            <a:noFill/>
          </a:ln>
        </p:spPr>
        <p:txBody>
          <a:bodyPr spcFirstLastPara="1" wrap="square" lIns="121900" tIns="121900" rIns="121900" bIns="121900" anchor="t" anchorCtr="0">
            <a:noAutofit/>
          </a:bodyPr>
          <a:lstStyle/>
          <a:p>
            <a:r>
              <a:rPr lang="en-US" sz="2400" dirty="0">
                <a:solidFill>
                  <a:schemeClr val="dk1"/>
                </a:solidFill>
                <a:ea typeface="Calibri"/>
                <a:cs typeface="Calibri"/>
                <a:sym typeface="Calibri"/>
              </a:rPr>
              <a:t>Instructions for </a:t>
            </a:r>
            <a:r>
              <a:rPr lang="en-US" sz="2400" dirty="0" err="1">
                <a:solidFill>
                  <a:schemeClr val="dk1"/>
                </a:solidFill>
                <a:ea typeface="Calibri"/>
                <a:cs typeface="Calibri"/>
                <a:sym typeface="Calibri"/>
              </a:rPr>
              <a:t>Slurm</a:t>
            </a:r>
            <a:r>
              <a:rPr lang="en-US" sz="2400" dirty="0">
                <a:solidFill>
                  <a:schemeClr val="dk1"/>
                </a:solidFill>
                <a:ea typeface="Calibri"/>
                <a:cs typeface="Calibri"/>
                <a:sym typeface="Calibri"/>
              </a:rPr>
              <a:t> must go at the top of the script</a:t>
            </a:r>
          </a:p>
          <a:p>
            <a:endParaRPr lang="en-US" sz="2400" dirty="0">
              <a:solidFill>
                <a:schemeClr val="dk1"/>
              </a:solidFill>
              <a:ea typeface="Calibri"/>
              <a:cs typeface="Calibri"/>
              <a:sym typeface="Calibri"/>
            </a:endParaRPr>
          </a:p>
          <a:p>
            <a:r>
              <a:rPr lang="en-US" sz="2400" dirty="0">
                <a:solidFill>
                  <a:schemeClr val="dk1"/>
                </a:solidFill>
                <a:ea typeface="Calibri"/>
                <a:cs typeface="Calibri"/>
                <a:sym typeface="Calibri"/>
              </a:rPr>
              <a:t>Any #SBATCH lines you put after your program will be ignored</a:t>
            </a:r>
          </a:p>
        </p:txBody>
      </p:sp>
    </p:spTree>
    <p:extLst>
      <p:ext uri="{BB962C8B-B14F-4D97-AF65-F5344CB8AC3E}">
        <p14:creationId xmlns:p14="http://schemas.microsoft.com/office/powerpoint/2010/main" val="194025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000000"/>
                </a:solidFill>
                <a:latin typeface="Calibri"/>
                <a:ea typeface="Calibri"/>
                <a:cs typeface="Calibri"/>
                <a:sym typeface="Calibri"/>
              </a:rPr>
              <a:t>#!/bin/bash</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a:solidFill>
                  <a:srgbClr val="FF00FF"/>
                </a:solidFill>
                <a:latin typeface="Calibri"/>
                <a:ea typeface="Calibri"/>
                <a:cs typeface="Calibri"/>
                <a:sym typeface="Calibri"/>
              </a:rPr>
              <a:t>%</a:t>
            </a:r>
            <a:r>
              <a:rPr lang="en" sz="1867" dirty="0" err="1">
                <a:solidFill>
                  <a:srgbClr val="FF00FF"/>
                </a:solidFill>
                <a:latin typeface="Calibri"/>
                <a:ea typeface="Calibri"/>
                <a:cs typeface="Calibri"/>
                <a:sym typeface="Calibri"/>
              </a:rPr>
              <a:t>j</a:t>
            </a:r>
            <a:r>
              <a:rPr lang="en" sz="1867" dirty="0" err="1">
                <a:solidFill>
                  <a:srgbClr val="000000"/>
                </a:solidFill>
                <a:latin typeface="Calibri"/>
                <a:ea typeface="Calibri"/>
                <a:cs typeface="Calibri"/>
                <a:sym typeface="Calibri"/>
              </a:rPr>
              <a:t>.out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a:solidFill>
                  <a:srgbClr val="FF00FF"/>
                </a:solidFill>
                <a:latin typeface="Calibri"/>
                <a:ea typeface="Calibri"/>
                <a:cs typeface="Calibri"/>
                <a:sym typeface="Calibri"/>
              </a:rPr>
              <a:t>%</a:t>
            </a:r>
            <a:r>
              <a:rPr lang="en" sz="1867" dirty="0" err="1">
                <a:solidFill>
                  <a:srgbClr val="FF00FF"/>
                </a:solidFill>
                <a:latin typeface="Calibri"/>
                <a:ea typeface="Calibri"/>
                <a:cs typeface="Calibri"/>
                <a:sym typeface="Calibri"/>
              </a:rPr>
              <a:t>j</a:t>
            </a:r>
            <a:r>
              <a:rPr lang="en" sz="1867" dirty="0" err="1">
                <a:solidFill>
                  <a:srgbClr val="000000"/>
                </a:solidFill>
                <a:latin typeface="Calibri"/>
                <a:ea typeface="Calibri"/>
                <a:cs typeface="Calibri"/>
                <a:sym typeface="Calibri"/>
              </a:rPr>
              <a:t>.err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231;p38">
            <a:extLst>
              <a:ext uri="{FF2B5EF4-FFF2-40B4-BE49-F238E27FC236}">
                <a16:creationId xmlns:a16="http://schemas.microsoft.com/office/drawing/2014/main" id="{809E0F2C-C082-3240-830E-64F78D8A7007}"/>
              </a:ext>
            </a:extLst>
          </p:cNvPr>
          <p:cNvSpPr txBox="1"/>
          <p:nvPr/>
        </p:nvSpPr>
        <p:spPr>
          <a:xfrm>
            <a:off x="4489468" y="2120567"/>
            <a:ext cx="4592107" cy="4265200"/>
          </a:xfrm>
          <a:prstGeom prst="rect">
            <a:avLst/>
          </a:prstGeom>
          <a:noFill/>
          <a:ln>
            <a:noFill/>
          </a:ln>
        </p:spPr>
        <p:txBody>
          <a:bodyPr spcFirstLastPara="1" wrap="square" lIns="91425" tIns="91425" rIns="91425" bIns="91425" anchor="t" anchorCtr="0">
            <a:noAutofit/>
          </a:bodyPr>
          <a:lstStyle/>
          <a:p>
            <a:r>
              <a:rPr lang="en" sz="1800" dirty="0" err="1">
                <a:solidFill>
                  <a:schemeClr val="dk1"/>
                </a:solidFill>
                <a:latin typeface="Calibri"/>
                <a:ea typeface="Calibri"/>
                <a:cs typeface="Calibri"/>
                <a:sym typeface="Calibri"/>
              </a:rPr>
              <a:t>Slurm</a:t>
            </a:r>
            <a:r>
              <a:rPr lang="en" sz="1800" dirty="0">
                <a:solidFill>
                  <a:schemeClr val="dk1"/>
                </a:solidFill>
                <a:latin typeface="Calibri"/>
                <a:ea typeface="Calibri"/>
                <a:cs typeface="Calibri"/>
                <a:sym typeface="Calibri"/>
              </a:rPr>
              <a:t> has some variables you can use</a:t>
            </a:r>
            <a:r>
              <a:rPr lang="en" dirty="0">
                <a:solidFill>
                  <a:schemeClr val="dk1"/>
                </a:solidFill>
              </a:rPr>
              <a:t>.  </a:t>
            </a:r>
            <a:r>
              <a:rPr lang="en" sz="1800" dirty="0">
                <a:solidFill>
                  <a:schemeClr val="dk1"/>
                </a:solidFill>
                <a:latin typeface="Calibri"/>
                <a:ea typeface="Calibri"/>
                <a:cs typeface="Calibri"/>
                <a:sym typeface="Calibri"/>
              </a:rPr>
              <a:t>%j is the job number.  When the job runs %j will be expanded to the job number.   In this example %j is used in the output file and error file names:</a:t>
            </a:r>
            <a:endParaRPr dirty="0">
              <a:solidFill>
                <a:schemeClr val="dk1"/>
              </a:solidFill>
            </a:endParaRPr>
          </a:p>
          <a:p>
            <a:endParaRPr sz="1800" dirty="0">
              <a:solidFill>
                <a:schemeClr val="dk1"/>
              </a:solidFill>
              <a:latin typeface="Calibri"/>
              <a:ea typeface="Calibri"/>
              <a:cs typeface="Calibri"/>
              <a:sym typeface="Calibri"/>
            </a:endParaRPr>
          </a:p>
          <a:p>
            <a:r>
              <a:rPr lang="en" sz="1800" dirty="0">
                <a:solidFill>
                  <a:schemeClr val="dk1"/>
                </a:solidFill>
                <a:latin typeface="Calibri"/>
                <a:ea typeface="Calibri"/>
                <a:cs typeface="Calibri"/>
                <a:sym typeface="Calibri"/>
              </a:rPr>
              <a:t>MyJob-</a:t>
            </a:r>
            <a:r>
              <a:rPr lang="en" sz="1800" dirty="0">
                <a:solidFill>
                  <a:srgbClr val="FF00FF"/>
                </a:solidFill>
                <a:latin typeface="Calibri"/>
                <a:ea typeface="Calibri"/>
                <a:cs typeface="Calibri"/>
                <a:sym typeface="Calibri"/>
              </a:rPr>
              <a:t>13571056</a:t>
            </a:r>
            <a:r>
              <a:rPr lang="en" sz="1800" dirty="0">
                <a:solidFill>
                  <a:schemeClr val="dk1"/>
                </a:solidFill>
                <a:latin typeface="Calibri"/>
                <a:ea typeface="Calibri"/>
                <a:cs typeface="Calibri"/>
                <a:sym typeface="Calibri"/>
              </a:rPr>
              <a:t>.out</a:t>
            </a:r>
            <a:endParaRPr dirty="0">
              <a:solidFill>
                <a:schemeClr val="dk1"/>
              </a:solidFill>
            </a:endParaRPr>
          </a:p>
          <a:p>
            <a:r>
              <a:rPr lang="en" sz="1800" dirty="0">
                <a:solidFill>
                  <a:schemeClr val="dk1"/>
                </a:solidFill>
                <a:latin typeface="Calibri"/>
                <a:ea typeface="Calibri"/>
                <a:cs typeface="Calibri"/>
                <a:sym typeface="Calibri"/>
              </a:rPr>
              <a:t>MyJob-</a:t>
            </a:r>
            <a:r>
              <a:rPr lang="en" sz="1800" dirty="0">
                <a:solidFill>
                  <a:srgbClr val="FF00FF"/>
                </a:solidFill>
                <a:latin typeface="Calibri"/>
                <a:ea typeface="Calibri"/>
                <a:cs typeface="Calibri"/>
                <a:sym typeface="Calibri"/>
              </a:rPr>
              <a:t>13571056</a:t>
            </a:r>
            <a:r>
              <a:rPr lang="en" sz="1800" dirty="0">
                <a:solidFill>
                  <a:schemeClr val="dk1"/>
                </a:solidFill>
                <a:latin typeface="Calibri"/>
                <a:ea typeface="Calibri"/>
                <a:cs typeface="Calibri"/>
                <a:sym typeface="Calibri"/>
              </a:rPr>
              <a:t>.err</a:t>
            </a:r>
            <a:endParaRPr sz="1800" dirty="0">
              <a:solidFill>
                <a:schemeClr val="dk1"/>
              </a:solidFill>
              <a:latin typeface="Calibri"/>
              <a:ea typeface="Calibri"/>
              <a:cs typeface="Calibri"/>
              <a:sym typeface="Calibri"/>
            </a:endParaRPr>
          </a:p>
          <a:p>
            <a:endParaRPr sz="1800" dirty="0">
              <a:solidFill>
                <a:schemeClr val="dk1"/>
              </a:solidFill>
              <a:latin typeface="Calibri"/>
              <a:ea typeface="Calibri"/>
              <a:cs typeface="Calibri"/>
              <a:sym typeface="Calibri"/>
            </a:endParaRPr>
          </a:p>
          <a:p>
            <a:r>
              <a:rPr lang="en" sz="1800" dirty="0">
                <a:solidFill>
                  <a:srgbClr val="FF00FF"/>
                </a:solidFill>
                <a:latin typeface="Calibri"/>
                <a:ea typeface="Calibri"/>
                <a:cs typeface="Calibri"/>
                <a:sym typeface="Calibri"/>
              </a:rPr>
              <a:t>%j </a:t>
            </a:r>
            <a:r>
              <a:rPr lang="en" sz="1800" dirty="0">
                <a:solidFill>
                  <a:schemeClr val="dk1"/>
                </a:solidFill>
                <a:latin typeface="Calibri"/>
                <a:ea typeface="Calibri"/>
                <a:cs typeface="Calibri"/>
                <a:sym typeface="Calibri"/>
              </a:rPr>
              <a:t>is unique.  By using %j in your filenames you guarantee a unique file name, which means you won’t accidentally overwrite previous output. </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1683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p:nvPr/>
        </p:nvSpPr>
        <p:spPr>
          <a:xfrm>
            <a:off x="663891" y="2120567"/>
            <a:ext cx="3730000" cy="42652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 batch script is list of instructions for </a:t>
            </a:r>
            <a:r>
              <a:rPr lang="en" dirty="0" err="1"/>
              <a:t>slurm</a:t>
            </a:r>
            <a:r>
              <a:rPr lang="en" dirty="0"/>
              <a:t>.  </a:t>
            </a:r>
            <a:endParaRPr dirty="0"/>
          </a:p>
          <a:p>
            <a:pPr marL="0" indent="0">
              <a:spcBef>
                <a:spcPts val="2133"/>
              </a:spcBef>
              <a:buNone/>
            </a:pPr>
            <a:r>
              <a:rPr lang="en" sz="1867" dirty="0">
                <a:solidFill>
                  <a:srgbClr val="000000"/>
                </a:solidFill>
                <a:latin typeface="Calibri"/>
                <a:ea typeface="Calibri"/>
                <a:cs typeface="Calibri"/>
                <a:sym typeface="Calibri"/>
              </a:rPr>
              <a:t>#!/bin/bash</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 Here is a comment</a:t>
            </a:r>
            <a:endParaRPr sz="1867" dirty="0">
              <a:solidFill>
                <a:srgbClr val="000000"/>
              </a:solidFill>
            </a:endParaRPr>
          </a:p>
          <a:p>
            <a:pPr marL="0" indent="0">
              <a:buNone/>
            </a:pPr>
            <a:r>
              <a:rPr lang="en" sz="1867" dirty="0">
                <a:solidFill>
                  <a:srgbClr val="000000"/>
                </a:solidFill>
                <a:latin typeface="Calibri"/>
                <a:ea typeface="Calibri"/>
                <a:cs typeface="Calibri"/>
                <a:sym typeface="Calibri"/>
              </a:rPr>
              <a:t>#SBATCH --time=1:00:00</a:t>
            </a:r>
            <a:endParaRPr sz="1867" dirty="0">
              <a:solidFill>
                <a:srgbClr val="000000"/>
              </a:solidFill>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–nodes=1</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a:t>
            </a:r>
            <a:r>
              <a:rPr lang="en" sz="1867" dirty="0" err="1">
                <a:solidFill>
                  <a:srgbClr val="000000"/>
                </a:solidFill>
                <a:latin typeface="Calibri"/>
                <a:ea typeface="Calibri"/>
                <a:cs typeface="Calibri"/>
                <a:sym typeface="Calibri"/>
              </a:rPr>
              <a:t>ntasks</a:t>
            </a:r>
            <a:r>
              <a:rPr lang="en" sz="1867" dirty="0">
                <a:solidFill>
                  <a:srgbClr val="000000"/>
                </a:solidFill>
                <a:latin typeface="Calibri"/>
                <a:ea typeface="Calibri"/>
                <a:cs typeface="Calibri"/>
                <a:sym typeface="Calibri"/>
              </a:rPr>
              <a:t>-per-node=1</a:t>
            </a:r>
          </a:p>
          <a:p>
            <a:pPr marL="0" indent="0">
              <a:buNone/>
            </a:pPr>
            <a:r>
              <a:rPr lang="en" sz="1867" dirty="0">
                <a:solidFill>
                  <a:srgbClr val="000000"/>
                </a:solidFill>
                <a:latin typeface="Calibri"/>
                <a:ea typeface="Calibri"/>
                <a:cs typeface="Calibri"/>
                <a:sym typeface="Calibri"/>
              </a:rPr>
              <a:t>#SBATCH </a:t>
            </a:r>
            <a:r>
              <a:rPr lang="en-US" sz="1867" dirty="0">
                <a:solidFill>
                  <a:srgbClr val="000000"/>
                </a:solidFill>
                <a:latin typeface="Calibri"/>
                <a:cs typeface="Calibri"/>
              </a:rPr>
              <a:t>--mem-per-</a:t>
            </a:r>
            <a:r>
              <a:rPr lang="en-US" sz="1867" dirty="0" err="1">
                <a:solidFill>
                  <a:srgbClr val="000000"/>
                </a:solidFill>
                <a:latin typeface="Calibri"/>
                <a:cs typeface="Calibri"/>
              </a:rPr>
              <a:t>cpu</a:t>
            </a:r>
            <a:r>
              <a:rPr lang="en-US" sz="1867" dirty="0">
                <a:solidFill>
                  <a:srgbClr val="000000"/>
                </a:solidFill>
                <a:latin typeface="Calibri"/>
                <a:cs typeface="Calibri"/>
              </a:rPr>
              <a:t>=2000</a:t>
            </a:r>
            <a:endParaRPr sz="1867" dirty="0">
              <a:solidFill>
                <a:srgbClr val="000000"/>
              </a:solidFill>
              <a:latin typeface="Calibri"/>
              <a:cs typeface="Calibri"/>
              <a:sym typeface="Calibri"/>
            </a:endParaRPr>
          </a:p>
          <a:p>
            <a:pPr marL="0" indent="0">
              <a:buNone/>
            </a:pPr>
            <a:r>
              <a:rPr lang="en" sz="1867" dirty="0">
                <a:solidFill>
                  <a:srgbClr val="000000"/>
                </a:solidFill>
                <a:latin typeface="Calibri"/>
                <a:ea typeface="Calibri"/>
                <a:cs typeface="Calibri"/>
                <a:sym typeface="Calibri"/>
              </a:rPr>
              <a:t>#SBATCH –job-name=</a:t>
            </a:r>
            <a:r>
              <a:rPr lang="en" sz="1867" dirty="0" err="1">
                <a:solidFill>
                  <a:srgbClr val="000000"/>
                </a:solidFill>
                <a:latin typeface="Calibri"/>
                <a:ea typeface="Calibri"/>
                <a:cs typeface="Calibri"/>
                <a:sym typeface="Calibri"/>
              </a:rPr>
              <a:t>MyJob</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–output= </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j.out</a:t>
            </a: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#SBATCH –error=</a:t>
            </a:r>
            <a:r>
              <a:rPr lang="en" sz="1867" dirty="0" err="1">
                <a:solidFill>
                  <a:srgbClr val="000000"/>
                </a:solidFill>
                <a:latin typeface="Calibri"/>
                <a:ea typeface="Calibri"/>
                <a:cs typeface="Calibri"/>
                <a:sym typeface="Calibri"/>
              </a:rPr>
              <a:t>MyJob</a:t>
            </a:r>
            <a:r>
              <a:rPr lang="en" sz="1867" dirty="0">
                <a:solidFill>
                  <a:srgbClr val="000000"/>
                </a:solidFill>
                <a:latin typeface="Calibri"/>
                <a:ea typeface="Calibri"/>
                <a:cs typeface="Calibri"/>
                <a:sym typeface="Calibri"/>
              </a:rPr>
              <a:t>-%</a:t>
            </a:r>
            <a:r>
              <a:rPr lang="en" sz="1867" dirty="0" err="1">
                <a:solidFill>
                  <a:srgbClr val="000000"/>
                </a:solidFill>
                <a:latin typeface="Calibri"/>
                <a:ea typeface="Calibri"/>
                <a:cs typeface="Calibri"/>
                <a:sym typeface="Calibri"/>
              </a:rPr>
              <a:t>j.err</a:t>
            </a:r>
            <a:endParaRPr sz="1867" dirty="0">
              <a:solidFill>
                <a:srgbClr val="000000"/>
              </a:solidFill>
              <a:latin typeface="Calibri"/>
              <a:ea typeface="Calibri"/>
              <a:cs typeface="Calibri"/>
              <a:sym typeface="Calibri"/>
            </a:endParaRPr>
          </a:p>
          <a:p>
            <a:pPr marL="0" indent="0">
              <a:buNone/>
            </a:pPr>
            <a:endParaRPr sz="1867" dirty="0">
              <a:solidFill>
                <a:srgbClr val="000000"/>
              </a:solidFill>
              <a:latin typeface="Calibri"/>
              <a:ea typeface="Calibri"/>
              <a:cs typeface="Calibri"/>
              <a:sym typeface="Calibri"/>
            </a:endParaRPr>
          </a:p>
          <a:p>
            <a:pPr marL="0" indent="0">
              <a:buNone/>
            </a:pPr>
            <a:r>
              <a:rPr lang="en" sz="1867" dirty="0">
                <a:solidFill>
                  <a:srgbClr val="000000"/>
                </a:solidFill>
                <a:latin typeface="Calibri"/>
                <a:ea typeface="Calibri"/>
                <a:cs typeface="Calibri"/>
                <a:sym typeface="Calibri"/>
              </a:rPr>
              <a:t>module load </a:t>
            </a:r>
            <a:r>
              <a:rPr lang="en-US" sz="1867" dirty="0">
                <a:solidFill>
                  <a:srgbClr val="000000"/>
                </a:solidFill>
                <a:latin typeface="Calibri"/>
                <a:ea typeface="Calibri"/>
                <a:cs typeface="Calibri"/>
                <a:sym typeface="Calibri"/>
              </a:rPr>
              <a:t>&lt;module name&gt;</a:t>
            </a:r>
          </a:p>
          <a:p>
            <a:pPr marL="0" indent="0">
              <a:buNone/>
            </a:pPr>
            <a:r>
              <a:rPr lang="en" sz="1867" dirty="0">
                <a:solidFill>
                  <a:srgbClr val="000000"/>
                </a:solidFill>
                <a:latin typeface="Calibri"/>
                <a:ea typeface="Calibri"/>
                <a:cs typeface="Calibri"/>
                <a:sym typeface="Calibri"/>
              </a:rPr>
              <a:t>#Run your code</a:t>
            </a:r>
            <a:endParaRPr sz="1867" dirty="0">
              <a:solidFill>
                <a:srgbClr val="000000"/>
              </a:solidFill>
              <a:latin typeface="Calibri"/>
              <a:ea typeface="Calibri"/>
              <a:cs typeface="Calibri"/>
              <a:sym typeface="Calibri"/>
            </a:endParaRP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goes into a batch script?</a:t>
            </a:r>
          </a:p>
        </p:txBody>
      </p:sp>
      <p:sp>
        <p:nvSpPr>
          <p:cNvPr id="6" name="Google Shape;247;p40">
            <a:extLst>
              <a:ext uri="{FF2B5EF4-FFF2-40B4-BE49-F238E27FC236}">
                <a16:creationId xmlns:a16="http://schemas.microsoft.com/office/drawing/2014/main" id="{879581DC-F47A-9345-A352-13224A6BEF47}"/>
              </a:ext>
            </a:extLst>
          </p:cNvPr>
          <p:cNvSpPr txBox="1"/>
          <p:nvPr/>
        </p:nvSpPr>
        <p:spPr>
          <a:xfrm>
            <a:off x="3982131" y="1867921"/>
            <a:ext cx="8375605" cy="4770492"/>
          </a:xfrm>
          <a:prstGeom prst="rect">
            <a:avLst/>
          </a:prstGeom>
          <a:solidFill>
            <a:srgbClr val="FFFFFF"/>
          </a:solidFill>
          <a:ln>
            <a:noFill/>
          </a:ln>
        </p:spPr>
        <p:txBody>
          <a:bodyPr spcFirstLastPara="1" wrap="square" lIns="121900" tIns="121900" rIns="121900" bIns="121900" anchor="t" anchorCtr="0">
            <a:noAutofit/>
          </a:bodyPr>
          <a:lstStyle/>
          <a:p>
            <a:endParaRPr sz="2400" dirty="0"/>
          </a:p>
          <a:p>
            <a:endParaRPr sz="2400" dirty="0"/>
          </a:p>
          <a:p>
            <a:endParaRPr sz="2400" dirty="0"/>
          </a:p>
          <a:p>
            <a:r>
              <a:rPr lang="en" sz="1870" dirty="0">
                <a:solidFill>
                  <a:srgbClr val="C00000"/>
                </a:solidFill>
              </a:rPr>
              <a:t>=&gt; Time your job is allowed to run</a:t>
            </a:r>
            <a:endParaRPr sz="1870" dirty="0">
              <a:solidFill>
                <a:srgbClr val="C00000"/>
              </a:solidFill>
            </a:endParaRPr>
          </a:p>
          <a:p>
            <a:endParaRPr sz="1870" dirty="0">
              <a:solidFill>
                <a:srgbClr val="C00000"/>
              </a:solidFill>
            </a:endParaRPr>
          </a:p>
          <a:p>
            <a:r>
              <a:rPr lang="en" sz="1870" dirty="0">
                <a:solidFill>
                  <a:srgbClr val="C00000"/>
                </a:solidFill>
              </a:rPr>
              <a:t>=&gt; Number of nodes to run on</a:t>
            </a:r>
            <a:endParaRPr sz="1870" dirty="0">
              <a:solidFill>
                <a:srgbClr val="C00000"/>
              </a:solidFill>
            </a:endParaRPr>
          </a:p>
          <a:p>
            <a:r>
              <a:rPr lang="en" sz="1870" dirty="0">
                <a:solidFill>
                  <a:srgbClr val="C00000"/>
                </a:solidFill>
              </a:rPr>
              <a:t>=&gt; Number of cores on each node to use</a:t>
            </a:r>
            <a:endParaRPr sz="1870" dirty="0">
              <a:solidFill>
                <a:srgbClr val="C00000"/>
              </a:solidFill>
            </a:endParaRPr>
          </a:p>
          <a:p>
            <a:r>
              <a:rPr lang="en-US" sz="1870" dirty="0">
                <a:solidFill>
                  <a:srgbClr val="C00000"/>
                </a:solidFill>
              </a:rPr>
              <a:t>=&gt; Memory per </a:t>
            </a:r>
            <a:r>
              <a:rPr lang="en-US" sz="1870" dirty="0" err="1">
                <a:solidFill>
                  <a:srgbClr val="C00000"/>
                </a:solidFill>
              </a:rPr>
              <a:t>cpu</a:t>
            </a:r>
            <a:r>
              <a:rPr lang="en-US" sz="1870" dirty="0">
                <a:solidFill>
                  <a:srgbClr val="C00000"/>
                </a:solidFill>
              </a:rPr>
              <a:t> =&gt; 2000Mb or 2Gb</a:t>
            </a:r>
            <a:endParaRPr sz="1870" dirty="0">
              <a:solidFill>
                <a:srgbClr val="C00000"/>
              </a:solidFill>
            </a:endParaRPr>
          </a:p>
          <a:p>
            <a:r>
              <a:rPr lang="en-US" sz="1870" dirty="0">
                <a:solidFill>
                  <a:srgbClr val="C00000"/>
                </a:solidFill>
              </a:rPr>
              <a:t>=&gt; Name of the job.</a:t>
            </a:r>
            <a:endParaRPr sz="1870" dirty="0">
              <a:solidFill>
                <a:srgbClr val="C00000"/>
              </a:solidFill>
            </a:endParaRPr>
          </a:p>
          <a:p>
            <a:r>
              <a:rPr lang="en" sz="1870" dirty="0">
                <a:solidFill>
                  <a:srgbClr val="C00000"/>
                </a:solidFill>
              </a:rPr>
              <a:t>=&gt; Job output file behaves as </a:t>
            </a:r>
            <a:r>
              <a:rPr lang="en" sz="1870" dirty="0" err="1">
                <a:solidFill>
                  <a:srgbClr val="C00000"/>
                </a:solidFill>
              </a:rPr>
              <a:t>stdout</a:t>
            </a:r>
            <a:r>
              <a:rPr lang="en" sz="1870" dirty="0">
                <a:solidFill>
                  <a:srgbClr val="C00000"/>
                </a:solidFill>
              </a:rPr>
              <a:t> for the code.  </a:t>
            </a:r>
            <a:endParaRPr sz="1870" dirty="0">
              <a:solidFill>
                <a:srgbClr val="C00000"/>
              </a:solidFill>
            </a:endParaRPr>
          </a:p>
          <a:p>
            <a:pPr lvl="0"/>
            <a:r>
              <a:rPr lang="en" sz="1870" dirty="0">
                <a:solidFill>
                  <a:srgbClr val="C00000"/>
                </a:solidFill>
              </a:rPr>
              <a:t>=&gt; Error file. behaves as stderr for the code. </a:t>
            </a:r>
            <a:endParaRPr sz="1870" dirty="0">
              <a:solidFill>
                <a:srgbClr val="C00000"/>
              </a:solidFill>
            </a:endParaRPr>
          </a:p>
          <a:p>
            <a:endParaRPr lang="en" sz="1870" dirty="0">
              <a:solidFill>
                <a:srgbClr val="C00000"/>
              </a:solidFill>
            </a:endParaRPr>
          </a:p>
          <a:p>
            <a:r>
              <a:rPr lang="en" sz="1870" dirty="0">
                <a:solidFill>
                  <a:srgbClr val="C00000"/>
                </a:solidFill>
              </a:rPr>
              <a:t>=&gt; Load any modules you need for your application</a:t>
            </a:r>
            <a:endParaRPr sz="1870" dirty="0">
              <a:solidFill>
                <a:srgbClr val="C00000"/>
              </a:solidFill>
            </a:endParaRPr>
          </a:p>
          <a:p>
            <a:r>
              <a:rPr lang="en" sz="1870" dirty="0">
                <a:solidFill>
                  <a:srgbClr val="C00000"/>
                </a:solidFill>
              </a:rPr>
              <a:t>=&gt; run the code you want</a:t>
            </a:r>
            <a:endParaRPr sz="1870" dirty="0">
              <a:solidFill>
                <a:srgbClr val="C00000"/>
              </a:solidFill>
            </a:endParaRPr>
          </a:p>
        </p:txBody>
      </p:sp>
    </p:spTree>
    <p:extLst>
      <p:ext uri="{BB962C8B-B14F-4D97-AF65-F5344CB8AC3E}">
        <p14:creationId xmlns:p14="http://schemas.microsoft.com/office/powerpoint/2010/main" val="2126668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p:txBody>
          <a:bodyPr>
            <a:normAutofit fontScale="90000"/>
          </a:bodyPr>
          <a:lstStyle/>
          <a:p>
            <a:r>
              <a:rPr lang="en-US" dirty="0"/>
              <a:t>Running batch jobs using a Submission Script</a:t>
            </a:r>
          </a:p>
        </p:txBody>
      </p:sp>
      <p:sp>
        <p:nvSpPr>
          <p:cNvPr id="3" name="Content Placeholder 2">
            <a:extLst>
              <a:ext uri="{FF2B5EF4-FFF2-40B4-BE49-F238E27FC236}">
                <a16:creationId xmlns:a16="http://schemas.microsoft.com/office/drawing/2014/main" id="{07E93287-AD2D-A849-B2D3-EA190BA506B1}"/>
              </a:ext>
            </a:extLst>
          </p:cNvPr>
          <p:cNvSpPr>
            <a:spLocks noGrp="1"/>
          </p:cNvSpPr>
          <p:nvPr>
            <p:ph idx="1"/>
          </p:nvPr>
        </p:nvSpPr>
        <p:spPr/>
        <p:txBody>
          <a:bodyPr>
            <a:normAutofit fontScale="62500" lnSpcReduction="20000"/>
          </a:bodyPr>
          <a:lstStyle/>
          <a:p>
            <a:r>
              <a:rPr lang="en-US" dirty="0"/>
              <a:t>A simple job submission script (saved as python.sbatch):</a:t>
            </a:r>
          </a:p>
          <a:p>
            <a:endParaRPr lang="en-US" dirty="0"/>
          </a:p>
          <a:p>
            <a:pPr marL="800100" lvl="2" indent="0">
              <a:buNone/>
            </a:pPr>
            <a:r>
              <a:rPr lang="en-US" dirty="0"/>
              <a:t>#!/bin/bash</a:t>
            </a:r>
          </a:p>
          <a:p>
            <a:pPr marL="800100" lvl="2" indent="0">
              <a:buNone/>
            </a:pPr>
            <a:r>
              <a:rPr lang="en-US" dirty="0"/>
              <a:t>#SBATCH --job-name=first_python_job</a:t>
            </a:r>
          </a:p>
          <a:p>
            <a:pPr marL="800100" lvl="2" indent="0">
              <a:buNone/>
            </a:pPr>
            <a:r>
              <a:rPr lang="en-US" dirty="0"/>
              <a:t>#SBATCH --output=first_python_job_%</a:t>
            </a:r>
            <a:r>
              <a:rPr lang="en-US" dirty="0" err="1"/>
              <a:t>j.out</a:t>
            </a:r>
            <a:endParaRPr lang="en-US" dirty="0"/>
          </a:p>
          <a:p>
            <a:pPr marL="800100" lvl="2" indent="0">
              <a:buNone/>
            </a:pPr>
            <a:r>
              <a:rPr lang="en-US" dirty="0"/>
              <a:t>#SBATCH --error=first_python_job_%</a:t>
            </a:r>
            <a:r>
              <a:rPr lang="en-US" dirty="0" err="1"/>
              <a:t>j.err</a:t>
            </a:r>
            <a:endParaRPr lang="en-US" dirty="0"/>
          </a:p>
          <a:p>
            <a:pPr marL="800100" lvl="2" indent="0">
              <a:buNone/>
            </a:pPr>
            <a:r>
              <a:rPr lang="en-US" dirty="0"/>
              <a:t>#SBATCH --nodes=1</a:t>
            </a:r>
          </a:p>
          <a:p>
            <a:pPr marL="800100" lvl="2" indent="0">
              <a:buNone/>
            </a:pPr>
            <a:r>
              <a:rPr lang="en-US" dirty="0"/>
              <a:t>#SBATCH --</a:t>
            </a:r>
            <a:r>
              <a:rPr lang="en-US" dirty="0" err="1"/>
              <a:t>ntasks</a:t>
            </a:r>
            <a:r>
              <a:rPr lang="en-US" dirty="0"/>
              <a:t>-per-node=1</a:t>
            </a:r>
          </a:p>
          <a:p>
            <a:pPr marL="800100" lvl="2" indent="0">
              <a:buNone/>
            </a:pPr>
            <a:r>
              <a:rPr lang="en-US" dirty="0"/>
              <a:t>#SBATCH --mem-per-cpu=2000M</a:t>
            </a:r>
          </a:p>
          <a:p>
            <a:pPr marL="800100" lvl="2" indent="0">
              <a:buNone/>
            </a:pPr>
            <a:r>
              <a:rPr lang="en-US" dirty="0"/>
              <a:t>#SBATCH --partition=</a:t>
            </a:r>
            <a:r>
              <a:rPr lang="en-US" dirty="0" err="1"/>
              <a:t>broadwl</a:t>
            </a:r>
            <a:endParaRPr lang="en-US" dirty="0"/>
          </a:p>
          <a:p>
            <a:pPr marL="800100" lvl="2" indent="0">
              <a:buNone/>
            </a:pPr>
            <a:r>
              <a:rPr lang="en-US" dirty="0"/>
              <a:t>#SBATCH --reservation=</a:t>
            </a:r>
            <a:r>
              <a:rPr lang="en-US" dirty="0" err="1"/>
              <a:t>kicpworkshop-cpu</a:t>
            </a:r>
            <a:endParaRPr lang="en-US" dirty="0"/>
          </a:p>
          <a:p>
            <a:pPr marL="800100" lvl="2" indent="0">
              <a:buNone/>
            </a:pPr>
            <a:r>
              <a:rPr lang="en-US" dirty="0"/>
              <a:t>#SBATCH --time=00:30:00</a:t>
            </a:r>
          </a:p>
          <a:p>
            <a:pPr marL="800100" lvl="2" indent="0">
              <a:buNone/>
            </a:pPr>
            <a:r>
              <a:rPr lang="en-US" dirty="0"/>
              <a:t>module load python</a:t>
            </a:r>
          </a:p>
          <a:p>
            <a:pPr marL="800100" lvl="2" indent="0">
              <a:buNone/>
            </a:pPr>
            <a:r>
              <a:rPr lang="en-US" dirty="0"/>
              <a:t>python </a:t>
            </a:r>
            <a:r>
              <a:rPr lang="en-US" dirty="0" err="1"/>
              <a:t>hello_world.py</a:t>
            </a:r>
            <a:endParaRPr lang="en-US" dirty="0"/>
          </a:p>
          <a:p>
            <a:pPr marL="800100" lvl="2" indent="0">
              <a:buNone/>
            </a:pPr>
            <a:r>
              <a:rPr lang="en-US" dirty="0"/>
              <a:t>echo “job finished at `date`”</a:t>
            </a:r>
          </a:p>
          <a:p>
            <a:pPr marL="800100" lvl="2" indent="0">
              <a:buNone/>
            </a:pPr>
            <a:endParaRPr lang="en-US" dirty="0"/>
          </a:p>
          <a:p>
            <a:r>
              <a:rPr lang="en-US" dirty="0"/>
              <a:t>• To submit the above script:</a:t>
            </a:r>
          </a:p>
          <a:p>
            <a:pPr lvl="1"/>
            <a:r>
              <a:rPr lang="en-US" dirty="0">
                <a:solidFill>
                  <a:srgbClr val="C00000"/>
                </a:solidFill>
              </a:rPr>
              <a:t>sbatch</a:t>
            </a:r>
            <a:r>
              <a:rPr lang="en-US" dirty="0"/>
              <a:t> python.sbatch</a:t>
            </a:r>
          </a:p>
          <a:p>
            <a:endParaRPr lang="en-US" dirty="0"/>
          </a:p>
          <a:p>
            <a:endParaRPr lang="en-US" dirty="0"/>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27</a:t>
            </a:fld>
            <a:endParaRPr lang="en-US" dirty="0"/>
          </a:p>
        </p:txBody>
      </p:sp>
      <p:pic>
        <p:nvPicPr>
          <p:cNvPr id="5" name="Picture 4">
            <a:extLst>
              <a:ext uri="{FF2B5EF4-FFF2-40B4-BE49-F238E27FC236}">
                <a16:creationId xmlns:a16="http://schemas.microsoft.com/office/drawing/2014/main" id="{64EA9C9E-15E1-A34F-A281-B7C69A0CF94D}"/>
              </a:ext>
            </a:extLst>
          </p:cNvPr>
          <p:cNvPicPr>
            <a:picLocks noChangeAspect="1"/>
          </p:cNvPicPr>
          <p:nvPr/>
        </p:nvPicPr>
        <p:blipFill>
          <a:blip r:embed="rId4"/>
          <a:stretch>
            <a:fillRect/>
          </a:stretch>
        </p:blipFill>
        <p:spPr>
          <a:xfrm>
            <a:off x="1069003" y="2176072"/>
            <a:ext cx="295102" cy="2111115"/>
          </a:xfrm>
          <a:prstGeom prst="rect">
            <a:avLst/>
          </a:prstGeom>
        </p:spPr>
      </p:pic>
      <p:pic>
        <p:nvPicPr>
          <p:cNvPr id="6" name="Picture 5">
            <a:extLst>
              <a:ext uri="{FF2B5EF4-FFF2-40B4-BE49-F238E27FC236}">
                <a16:creationId xmlns:a16="http://schemas.microsoft.com/office/drawing/2014/main" id="{37316091-440D-4B43-BC5F-A4CE69E1F45E}"/>
              </a:ext>
            </a:extLst>
          </p:cNvPr>
          <p:cNvPicPr>
            <a:picLocks noChangeAspect="1"/>
          </p:cNvPicPr>
          <p:nvPr/>
        </p:nvPicPr>
        <p:blipFill>
          <a:blip r:embed="rId5"/>
          <a:stretch>
            <a:fillRect/>
          </a:stretch>
        </p:blipFill>
        <p:spPr>
          <a:xfrm>
            <a:off x="1058493" y="4287187"/>
            <a:ext cx="295102" cy="681005"/>
          </a:xfrm>
          <a:prstGeom prst="rect">
            <a:avLst/>
          </a:prstGeom>
          <a:ln>
            <a:solidFill>
              <a:schemeClr val="bg1"/>
            </a:solidFill>
          </a:ln>
        </p:spPr>
      </p:pic>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6"/>
          <a:stretch>
            <a:fillRect/>
          </a:stretch>
        </p:blipFill>
        <p:spPr>
          <a:xfrm>
            <a:off x="2490787" y="6278504"/>
            <a:ext cx="4162425" cy="449542"/>
          </a:xfrm>
          <a:prstGeom prst="rect">
            <a:avLst/>
          </a:prstGeom>
        </p:spPr>
      </p:pic>
      <p:sp>
        <p:nvSpPr>
          <p:cNvPr id="9" name="TextBox 8">
            <a:extLst>
              <a:ext uri="{FF2B5EF4-FFF2-40B4-BE49-F238E27FC236}">
                <a16:creationId xmlns:a16="http://schemas.microsoft.com/office/drawing/2014/main" id="{A5A266FF-D16A-0D49-9677-73A4A603B513}"/>
              </a:ext>
            </a:extLst>
          </p:cNvPr>
          <p:cNvSpPr txBox="1"/>
          <p:nvPr/>
        </p:nvSpPr>
        <p:spPr>
          <a:xfrm>
            <a:off x="265176" y="3209544"/>
            <a:ext cx="607859" cy="307777"/>
          </a:xfrm>
          <a:prstGeom prst="rect">
            <a:avLst/>
          </a:prstGeom>
          <a:noFill/>
        </p:spPr>
        <p:txBody>
          <a:bodyPr wrap="none" rtlCol="0">
            <a:spAutoFit/>
          </a:bodyPr>
          <a:lstStyle/>
          <a:p>
            <a:r>
              <a:rPr lang="en-US" sz="1400" dirty="0" err="1">
                <a:solidFill>
                  <a:srgbClr val="0070C0"/>
                </a:solidFill>
              </a:rPr>
              <a:t>Slurm</a:t>
            </a:r>
            <a:endParaRPr lang="en-US" sz="1400" dirty="0">
              <a:solidFill>
                <a:srgbClr val="0070C0"/>
              </a:solidFill>
            </a:endParaRPr>
          </a:p>
        </p:txBody>
      </p:sp>
      <p:sp>
        <p:nvSpPr>
          <p:cNvPr id="10" name="TextBox 9">
            <a:extLst>
              <a:ext uri="{FF2B5EF4-FFF2-40B4-BE49-F238E27FC236}">
                <a16:creationId xmlns:a16="http://schemas.microsoft.com/office/drawing/2014/main" id="{36040C62-456B-6B44-B8C4-2E0E3FC4CEE4}"/>
              </a:ext>
            </a:extLst>
          </p:cNvPr>
          <p:cNvSpPr txBox="1"/>
          <p:nvPr/>
        </p:nvSpPr>
        <p:spPr>
          <a:xfrm>
            <a:off x="143155" y="4437213"/>
            <a:ext cx="798039" cy="307777"/>
          </a:xfrm>
          <a:prstGeom prst="rect">
            <a:avLst/>
          </a:prstGeom>
          <a:noFill/>
        </p:spPr>
        <p:txBody>
          <a:bodyPr wrap="none" rtlCol="0">
            <a:spAutoFit/>
          </a:bodyPr>
          <a:lstStyle/>
          <a:p>
            <a:r>
              <a:rPr lang="en-US" sz="1400" dirty="0">
                <a:solidFill>
                  <a:srgbClr val="0070C0"/>
                </a:solidFill>
              </a:rPr>
              <a:t>Your Job</a:t>
            </a:r>
          </a:p>
        </p:txBody>
      </p:sp>
    </p:spTree>
    <p:extLst>
      <p:ext uri="{BB962C8B-B14F-4D97-AF65-F5344CB8AC3E}">
        <p14:creationId xmlns:p14="http://schemas.microsoft.com/office/powerpoint/2010/main" val="50223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Ex-1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28</a:t>
            </a:fld>
            <a:endParaRPr lang="en-US" dirty="0"/>
          </a:p>
        </p:txBody>
      </p:sp>
    </p:spTree>
    <p:extLst>
      <p:ext uri="{BB962C8B-B14F-4D97-AF65-F5344CB8AC3E}">
        <p14:creationId xmlns:p14="http://schemas.microsoft.com/office/powerpoint/2010/main" val="228598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OpenMP jobs?</a:t>
            </a:r>
          </a:p>
        </p:txBody>
      </p:sp>
      <p:sp>
        <p:nvSpPr>
          <p:cNvPr id="12" name="Google Shape;198;p34">
            <a:extLst>
              <a:ext uri="{FF2B5EF4-FFF2-40B4-BE49-F238E27FC236}">
                <a16:creationId xmlns:a16="http://schemas.microsoft.com/office/drawing/2014/main" id="{16C9E207-A5E8-124F-BBDD-2D6FD491ECE4}"/>
              </a:ext>
            </a:extLst>
          </p:cNvPr>
          <p:cNvSpPr txBox="1">
            <a:spLocks/>
          </p:cNvSpPr>
          <p:nvPr/>
        </p:nvSpPr>
        <p:spPr>
          <a:xfrm>
            <a:off x="457200" y="1310512"/>
            <a:ext cx="8520600" cy="5035697"/>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600"/>
              </a:spcBef>
              <a:buFont typeface="Arial"/>
              <a:buNone/>
            </a:pPr>
            <a:r>
              <a:rPr lang="en-US" sz="1600" dirty="0">
                <a:solidFill>
                  <a:srgbClr val="000000"/>
                </a:solidFill>
                <a:ea typeface="Calibri"/>
                <a:cs typeface="Calibri"/>
                <a:sym typeface="Calibri"/>
              </a:rPr>
              <a:t>#!/bin/bash</a:t>
            </a:r>
            <a:endParaRPr lang="en-US" sz="1600" dirty="0">
              <a:solidFill>
                <a:srgbClr val="000000"/>
              </a:solidFill>
            </a:endParaRPr>
          </a:p>
          <a:p>
            <a:pPr marL="0" indent="0">
              <a:buFont typeface="Arial"/>
              <a:buNone/>
            </a:pPr>
            <a:endParaRPr lang="en-US" sz="1600" dirty="0">
              <a:solidFill>
                <a:srgbClr val="000000"/>
              </a:solidFill>
              <a:ea typeface="Calibri"/>
              <a:cs typeface="Calibri"/>
              <a:sym typeface="Calibri"/>
            </a:endParaRPr>
          </a:p>
          <a:p>
            <a:pPr marL="0" indent="0">
              <a:buFont typeface="Arial"/>
              <a:buNone/>
            </a:pPr>
            <a:r>
              <a:rPr lang="en-US" sz="1600" dirty="0">
                <a:ea typeface="Calibri"/>
                <a:cs typeface="Calibri"/>
                <a:sym typeface="Calibri"/>
              </a:rPr>
              <a:t>#</a:t>
            </a:r>
            <a:r>
              <a:rPr lang="en-US" sz="1600" dirty="0">
                <a:solidFill>
                  <a:srgbClr val="000000"/>
                </a:solidFill>
                <a:ea typeface="Calibri"/>
                <a:cs typeface="Calibri"/>
                <a:sym typeface="Calibri"/>
              </a:rPr>
              <a:t>Here is a comment</a:t>
            </a:r>
            <a:endParaRPr lang="en-US" sz="1600" dirty="0">
              <a:solidFill>
                <a:srgbClr val="000000"/>
              </a:solidFill>
            </a:endParaRPr>
          </a:p>
          <a:p>
            <a:pPr marL="0" indent="0">
              <a:buFont typeface="Arial"/>
              <a:buNone/>
            </a:pPr>
            <a:r>
              <a:rPr lang="en-US" sz="1600" dirty="0">
                <a:solidFill>
                  <a:srgbClr val="000000"/>
                </a:solidFill>
                <a:ea typeface="Calibri"/>
                <a:cs typeface="Calibri"/>
                <a:sym typeface="Calibri"/>
              </a:rPr>
              <a:t>#SBATCH --time=1:00:00</a:t>
            </a:r>
            <a:endParaRPr lang="en-US" sz="1600" dirty="0">
              <a:solidFill>
                <a:srgbClr val="000000"/>
              </a:solidFill>
            </a:endParaRPr>
          </a:p>
          <a:p>
            <a:pPr marL="0" indent="0">
              <a:buFont typeface="Arial"/>
              <a:buNone/>
            </a:pPr>
            <a:r>
              <a:rPr lang="en-US" sz="1600" dirty="0">
                <a:solidFill>
                  <a:srgbClr val="000000"/>
                </a:solidFill>
                <a:ea typeface="Calibri"/>
                <a:cs typeface="Calibri"/>
                <a:sym typeface="Calibri"/>
              </a:rPr>
              <a:t>#SBATCH –partition=</a:t>
            </a:r>
            <a:r>
              <a:rPr lang="en-US" sz="1600" dirty="0" err="1">
                <a:solidFill>
                  <a:srgbClr val="000000"/>
                </a:solidFill>
                <a:ea typeface="Calibri"/>
                <a:cs typeface="Calibri"/>
                <a:sym typeface="Calibri"/>
              </a:rPr>
              <a:t>broadwl</a:t>
            </a: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#SBATCH –nodes=1</a:t>
            </a:r>
          </a:p>
          <a:p>
            <a:pPr marL="0" indent="0">
              <a:buFont typeface="Arial"/>
              <a:buNone/>
            </a:pPr>
            <a:r>
              <a:rPr lang="en-US" sz="1600" dirty="0">
                <a:solidFill>
                  <a:srgbClr val="FF40FF"/>
                </a:solidFill>
                <a:ea typeface="Calibri"/>
                <a:cs typeface="Calibri"/>
                <a:sym typeface="Calibri"/>
              </a:rPr>
              <a:t>#SBATCH –</a:t>
            </a:r>
            <a:r>
              <a:rPr lang="en-US" sz="1600" dirty="0" err="1">
                <a:solidFill>
                  <a:srgbClr val="FF40FF"/>
                </a:solidFill>
                <a:ea typeface="Calibri"/>
                <a:cs typeface="Calibri"/>
                <a:sym typeface="Calibri"/>
              </a:rPr>
              <a:t>ntasks</a:t>
            </a:r>
            <a:r>
              <a:rPr lang="en-US" sz="1600" dirty="0">
                <a:solidFill>
                  <a:srgbClr val="FF40FF"/>
                </a:solidFill>
                <a:ea typeface="Calibri"/>
                <a:cs typeface="Calibri"/>
                <a:sym typeface="Calibri"/>
              </a:rPr>
              <a:t>-per-node=8</a:t>
            </a:r>
          </a:p>
          <a:p>
            <a:pPr marL="0" indent="0">
              <a:buFont typeface="Arial"/>
              <a:buNone/>
            </a:pPr>
            <a:r>
              <a:rPr lang="en-US" sz="1600" dirty="0">
                <a:solidFill>
                  <a:srgbClr val="000000"/>
                </a:solidFill>
                <a:ea typeface="Calibri"/>
                <a:cs typeface="Calibri"/>
                <a:sym typeface="Calibri"/>
              </a:rPr>
              <a:t>#SBATCH </a:t>
            </a:r>
            <a:r>
              <a:rPr lang="en-US" sz="1600" dirty="0">
                <a:solidFill>
                  <a:srgbClr val="000000"/>
                </a:solidFill>
                <a:cs typeface="Calibri"/>
              </a:rPr>
              <a:t>--mem-per-</a:t>
            </a:r>
            <a:r>
              <a:rPr lang="en-US" sz="1600" dirty="0" err="1">
                <a:solidFill>
                  <a:srgbClr val="000000"/>
                </a:solidFill>
                <a:cs typeface="Calibri"/>
              </a:rPr>
              <a:t>cpu</a:t>
            </a:r>
            <a:r>
              <a:rPr lang="en-US" sz="1600" dirty="0">
                <a:solidFill>
                  <a:srgbClr val="000000"/>
                </a:solidFill>
                <a:cs typeface="Calibri"/>
              </a:rPr>
              <a:t>=2000</a:t>
            </a:r>
            <a:endParaRPr lang="en-US" sz="1600" dirty="0">
              <a:solidFill>
                <a:srgbClr val="000000"/>
              </a:solidFill>
              <a:cs typeface="Calibri"/>
              <a:sym typeface="Calibri"/>
            </a:endParaRPr>
          </a:p>
          <a:p>
            <a:pPr marL="0" indent="0">
              <a:buFont typeface="Arial"/>
              <a:buNone/>
            </a:pPr>
            <a:r>
              <a:rPr lang="en-US" sz="1600" dirty="0">
                <a:solidFill>
                  <a:srgbClr val="000000"/>
                </a:solidFill>
                <a:ea typeface="Calibri"/>
                <a:cs typeface="Calibri"/>
                <a:sym typeface="Calibri"/>
              </a:rPr>
              <a:t>#SBATCH –job-name=</a:t>
            </a:r>
            <a:r>
              <a:rPr lang="en-US" sz="1600" dirty="0" err="1">
                <a:solidFill>
                  <a:srgbClr val="000000"/>
                </a:solidFill>
                <a:ea typeface="Calibri"/>
                <a:cs typeface="Calibri"/>
                <a:sym typeface="Calibri"/>
              </a:rPr>
              <a:t>MyJob</a:t>
            </a: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#SBATCH –output= </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j.out</a:t>
            </a: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#SBATCH –error=</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j.err</a:t>
            </a:r>
            <a:endParaRPr lang="en-US" sz="1600" dirty="0">
              <a:solidFill>
                <a:srgbClr val="000000"/>
              </a:solidFill>
              <a:ea typeface="Calibri"/>
              <a:cs typeface="Calibri"/>
              <a:sym typeface="Calibri"/>
            </a:endParaRPr>
          </a:p>
          <a:p>
            <a:pPr marL="0" indent="0">
              <a:buFont typeface="Arial"/>
              <a:buNone/>
            </a:pP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module load &lt;module name&gt;</a:t>
            </a:r>
          </a:p>
          <a:p>
            <a:pPr marL="0" indent="0">
              <a:buFont typeface="Arial"/>
              <a:buNone/>
            </a:pPr>
            <a:r>
              <a:rPr lang="en-US" sz="1600" dirty="0">
                <a:solidFill>
                  <a:srgbClr val="FF40FF"/>
                </a:solidFill>
                <a:ea typeface="Calibri"/>
                <a:cs typeface="Calibri"/>
                <a:sym typeface="Calibri"/>
              </a:rPr>
              <a:t>export OMP_NUM_THREADS=8 </a:t>
            </a:r>
          </a:p>
          <a:p>
            <a:pPr marL="0" indent="0">
              <a:buFont typeface="Arial"/>
              <a:buNone/>
            </a:pPr>
            <a:r>
              <a:rPr lang="en-US" sz="1600" dirty="0">
                <a:solidFill>
                  <a:srgbClr val="000000"/>
                </a:solidFill>
                <a:ea typeface="Calibri"/>
                <a:cs typeface="Calibri"/>
                <a:sym typeface="Calibri"/>
              </a:rPr>
              <a:t>#Run your code</a:t>
            </a:r>
          </a:p>
          <a:p>
            <a:pPr marL="0" indent="0">
              <a:buFont typeface="Arial"/>
              <a:buNone/>
            </a:pP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my_executable</a:t>
            </a:r>
            <a:r>
              <a:rPr lang="en-US" sz="1600" dirty="0">
                <a:solidFill>
                  <a:srgbClr val="000000"/>
                </a:solidFill>
                <a:ea typeface="Calibri"/>
                <a:cs typeface="Calibri"/>
                <a:sym typeface="Calibri"/>
              </a:rPr>
              <a:t> </a:t>
            </a:r>
          </a:p>
          <a:p>
            <a:pPr marL="0" indent="0">
              <a:buFont typeface="Arial"/>
              <a:buNone/>
            </a:pPr>
            <a:endParaRPr lang="en-US" dirty="0"/>
          </a:p>
          <a:p>
            <a:pPr marL="0" indent="0">
              <a:spcBef>
                <a:spcPts val="1600"/>
              </a:spcBef>
              <a:buFont typeface="Arial"/>
              <a:buNone/>
            </a:pPr>
            <a:endParaRPr lang="en-US" dirty="0"/>
          </a:p>
          <a:p>
            <a:pPr marL="0" indent="0">
              <a:spcBef>
                <a:spcPts val="1600"/>
              </a:spcBef>
              <a:spcAft>
                <a:spcPts val="1600"/>
              </a:spcAft>
              <a:buFont typeface="Arial"/>
              <a:buNone/>
            </a:pPr>
            <a:endParaRPr lang="en-US" dirty="0"/>
          </a:p>
        </p:txBody>
      </p:sp>
      <p:sp>
        <p:nvSpPr>
          <p:cNvPr id="13" name="Google Shape;181;p32">
            <a:extLst>
              <a:ext uri="{FF2B5EF4-FFF2-40B4-BE49-F238E27FC236}">
                <a16:creationId xmlns:a16="http://schemas.microsoft.com/office/drawing/2014/main" id="{F45ABD2C-37C4-2547-8068-7ED7978E1E4B}"/>
              </a:ext>
            </a:extLst>
          </p:cNvPr>
          <p:cNvSpPr/>
          <p:nvPr/>
        </p:nvSpPr>
        <p:spPr>
          <a:xfrm>
            <a:off x="295400" y="1417637"/>
            <a:ext cx="3826223" cy="513328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199;p34">
            <a:extLst>
              <a:ext uri="{FF2B5EF4-FFF2-40B4-BE49-F238E27FC236}">
                <a16:creationId xmlns:a16="http://schemas.microsoft.com/office/drawing/2014/main" id="{105AC527-6E2F-974C-8550-ECEAB50EAB0D}"/>
              </a:ext>
            </a:extLst>
          </p:cNvPr>
          <p:cNvSpPr txBox="1"/>
          <p:nvPr/>
        </p:nvSpPr>
        <p:spPr>
          <a:xfrm>
            <a:off x="4286249" y="5288664"/>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OMP_NUM_THREADS is an environment variable. </a:t>
            </a:r>
          </a:p>
        </p:txBody>
      </p:sp>
      <p:sp>
        <p:nvSpPr>
          <p:cNvPr id="15" name="Google Shape;199;p34">
            <a:extLst>
              <a:ext uri="{FF2B5EF4-FFF2-40B4-BE49-F238E27FC236}">
                <a16:creationId xmlns:a16="http://schemas.microsoft.com/office/drawing/2014/main" id="{DF86AFEE-8AA8-F842-BD05-2F04EDDBEA59}"/>
              </a:ext>
            </a:extLst>
          </p:cNvPr>
          <p:cNvSpPr txBox="1"/>
          <p:nvPr/>
        </p:nvSpPr>
        <p:spPr>
          <a:xfrm>
            <a:off x="4281849" y="3183121"/>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Specify number of cores &gt; 1.</a:t>
            </a:r>
          </a:p>
        </p:txBody>
      </p:sp>
    </p:spTree>
    <p:extLst>
      <p:ext uri="{BB962C8B-B14F-4D97-AF65-F5344CB8AC3E}">
        <p14:creationId xmlns:p14="http://schemas.microsoft.com/office/powerpoint/2010/main" val="153144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4CA6BB6-05F8-6040-993A-A80ACF43A296}"/>
              </a:ext>
            </a:extLst>
          </p:cNvPr>
          <p:cNvSpPr txBox="1">
            <a:spLocks/>
          </p:cNvSpPr>
          <p:nvPr/>
        </p:nvSpPr>
        <p:spPr>
          <a:xfrm>
            <a:off x="564684" y="1114532"/>
            <a:ext cx="8229600" cy="560694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buClr>
                <a:schemeClr val="dk1"/>
              </a:buClr>
              <a:buSzPts val="1100"/>
            </a:pPr>
            <a:r>
              <a:rPr lang="en-US" sz="2800" dirty="0">
                <a:solidFill>
                  <a:schemeClr val="bg1"/>
                </a:solidFill>
              </a:rPr>
              <a:t>Midway is a constellation a of many compute systems and storage with various architectures coupled </a:t>
            </a:r>
          </a:p>
          <a:p>
            <a:pPr>
              <a:buClr>
                <a:schemeClr val="dk1"/>
              </a:buClr>
              <a:buSzPts val="1100"/>
            </a:pPr>
            <a:r>
              <a:rPr lang="en-US" sz="2800" dirty="0">
                <a:solidFill>
                  <a:schemeClr val="bg1"/>
                </a:solidFill>
              </a:rPr>
              <a:t>together in one system. </a:t>
            </a:r>
          </a:p>
          <a:p>
            <a:pPr>
              <a:buClr>
                <a:schemeClr val="dk1"/>
              </a:buClr>
              <a:buSzPts val="1100"/>
            </a:pPr>
            <a:endParaRPr lang="en-US" dirty="0">
              <a:solidFill>
                <a:schemeClr val="bg1"/>
              </a:solidFill>
            </a:endParaRPr>
          </a:p>
          <a:p>
            <a:pPr>
              <a:buClr>
                <a:schemeClr val="dk1"/>
              </a:buClr>
              <a:buSzPts val="1100"/>
            </a:pPr>
            <a:endParaRPr lang="en-US" dirty="0">
              <a:solidFill>
                <a:schemeClr val="bg1"/>
              </a:solidFill>
            </a:endParaRPr>
          </a:p>
          <a:p>
            <a:pPr>
              <a:buClr>
                <a:schemeClr val="dk1"/>
              </a:buClr>
              <a:buSzPts val="1100"/>
            </a:pPr>
            <a:endParaRPr lang="en-US" dirty="0">
              <a:solidFill>
                <a:schemeClr val="bg1"/>
              </a:solidFill>
            </a:endParaRPr>
          </a:p>
          <a:p>
            <a:pPr>
              <a:spcBef>
                <a:spcPts val="1600"/>
              </a:spcBef>
            </a:pPr>
            <a:endParaRPr lang="en-US" dirty="0">
              <a:solidFill>
                <a:schemeClr val="bg1"/>
              </a:solidFill>
            </a:endParaRPr>
          </a:p>
          <a:p>
            <a:pPr>
              <a:spcBef>
                <a:spcPts val="1600"/>
              </a:spcBef>
            </a:pPr>
            <a:endParaRPr lang="en-US" sz="2800" dirty="0">
              <a:solidFill>
                <a:schemeClr val="bg1"/>
              </a:solidFill>
            </a:endParaRPr>
          </a:p>
          <a:p>
            <a:pPr>
              <a:spcBef>
                <a:spcPts val="1600"/>
              </a:spcBef>
            </a:pPr>
            <a:r>
              <a:rPr lang="en-US" sz="2800" dirty="0" err="1">
                <a:solidFill>
                  <a:schemeClr val="bg1"/>
                </a:solidFill>
              </a:rPr>
              <a:t>Slurm</a:t>
            </a:r>
            <a:r>
              <a:rPr lang="en-US" sz="2800" dirty="0">
                <a:solidFill>
                  <a:schemeClr val="bg1"/>
                </a:solidFill>
              </a:rPr>
              <a:t> is the software used to manage the workload on Midway </a:t>
            </a:r>
          </a:p>
          <a:p>
            <a:pPr>
              <a:spcBef>
                <a:spcPts val="1600"/>
              </a:spcBef>
            </a:pPr>
            <a:r>
              <a:rPr lang="en-US" sz="2800" dirty="0">
                <a:solidFill>
                  <a:schemeClr val="bg1"/>
                </a:solidFill>
              </a:rPr>
              <a:t>Let us begin...</a:t>
            </a:r>
          </a:p>
          <a:p>
            <a:endParaRPr lang="en-US" dirty="0"/>
          </a:p>
        </p:txBody>
      </p:sp>
      <p:sp>
        <p:nvSpPr>
          <p:cNvPr id="2" name="Title 1"/>
          <p:cNvSpPr>
            <a:spLocks noGrp="1"/>
          </p:cNvSpPr>
          <p:nvPr>
            <p:ph type="ctrTitle"/>
          </p:nvPr>
        </p:nvSpPr>
        <p:spPr>
          <a:xfrm>
            <a:off x="793284" y="118857"/>
            <a:ext cx="7772400" cy="808240"/>
          </a:xfrm>
        </p:spPr>
        <p:txBody>
          <a:bodyPr>
            <a:normAutofit/>
          </a:bodyPr>
          <a:lstStyle/>
          <a:p>
            <a:r>
              <a:rPr lang="en-US" sz="3200" b="1" dirty="0">
                <a:solidFill>
                  <a:srgbClr val="FFFF00"/>
                </a:solidFill>
              </a:rPr>
              <a:t>Understanding the RCC Compute Ecosystem</a:t>
            </a:r>
          </a:p>
        </p:txBody>
      </p:sp>
      <p:sp>
        <p:nvSpPr>
          <p:cNvPr id="10" name="Line 6"/>
          <p:cNvSpPr>
            <a:spLocks noChangeShapeType="1"/>
          </p:cNvSpPr>
          <p:nvPr/>
        </p:nvSpPr>
        <p:spPr bwMode="auto">
          <a:xfrm>
            <a:off x="214968" y="593814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endParaRPr lang="en-US" dirty="0"/>
          </a:p>
        </p:txBody>
      </p:sp>
      <p:sp>
        <p:nvSpPr>
          <p:cNvPr id="3" name="Slide Number Placeholder 2">
            <a:extLst>
              <a:ext uri="{FF2B5EF4-FFF2-40B4-BE49-F238E27FC236}">
                <a16:creationId xmlns:a16="http://schemas.microsoft.com/office/drawing/2014/main" id="{135B915A-C43D-3942-B30A-22F21ED556DA}"/>
              </a:ext>
            </a:extLst>
          </p:cNvPr>
          <p:cNvSpPr>
            <a:spLocks noGrp="1"/>
          </p:cNvSpPr>
          <p:nvPr>
            <p:ph type="sldNum" sz="quarter" idx="12"/>
          </p:nvPr>
        </p:nvSpPr>
        <p:spPr/>
        <p:txBody>
          <a:bodyPr/>
          <a:lstStyle/>
          <a:p>
            <a:fld id="{E7921454-9842-364F-AE15-5087F31B435C}" type="slidenum">
              <a:rPr lang="en-US" smtClean="0"/>
              <a:t>3</a:t>
            </a:fld>
            <a:endParaRPr lang="en-US" dirty="0"/>
          </a:p>
        </p:txBody>
      </p:sp>
      <p:pic>
        <p:nvPicPr>
          <p:cNvPr id="7" name="Picture 6" descr="ITServices-byJasonSmith-6143.jpg">
            <a:extLst>
              <a:ext uri="{FF2B5EF4-FFF2-40B4-BE49-F238E27FC236}">
                <a16:creationId xmlns:a16="http://schemas.microsoft.com/office/drawing/2014/main" id="{B1848964-B714-C24A-861A-3AF02CAB9A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647" y="2434438"/>
            <a:ext cx="3416701" cy="2636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029927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Ex-2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30</a:t>
            </a:fld>
            <a:endParaRPr lang="en-US" dirty="0"/>
          </a:p>
        </p:txBody>
      </p:sp>
    </p:spTree>
    <p:extLst>
      <p:ext uri="{BB962C8B-B14F-4D97-AF65-F5344CB8AC3E}">
        <p14:creationId xmlns:p14="http://schemas.microsoft.com/office/powerpoint/2010/main" val="6983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Parallel MPI jobs?</a:t>
            </a:r>
          </a:p>
        </p:txBody>
      </p:sp>
      <p:sp>
        <p:nvSpPr>
          <p:cNvPr id="12" name="Google Shape;198;p34">
            <a:extLst>
              <a:ext uri="{FF2B5EF4-FFF2-40B4-BE49-F238E27FC236}">
                <a16:creationId xmlns:a16="http://schemas.microsoft.com/office/drawing/2014/main" id="{16C9E207-A5E8-124F-BBDD-2D6FD491ECE4}"/>
              </a:ext>
            </a:extLst>
          </p:cNvPr>
          <p:cNvSpPr txBox="1">
            <a:spLocks/>
          </p:cNvSpPr>
          <p:nvPr/>
        </p:nvSpPr>
        <p:spPr>
          <a:xfrm>
            <a:off x="457200" y="1310512"/>
            <a:ext cx="8520600" cy="5035697"/>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600"/>
              </a:spcBef>
              <a:buFont typeface="Arial"/>
              <a:buNone/>
            </a:pPr>
            <a:r>
              <a:rPr lang="en-US" sz="1600" dirty="0">
                <a:solidFill>
                  <a:srgbClr val="000000"/>
                </a:solidFill>
                <a:ea typeface="Calibri"/>
                <a:cs typeface="Calibri"/>
                <a:sym typeface="Calibri"/>
              </a:rPr>
              <a:t>#!/bin/bash</a:t>
            </a:r>
            <a:endParaRPr lang="en-US" sz="1600" dirty="0">
              <a:solidFill>
                <a:srgbClr val="000000"/>
              </a:solidFill>
            </a:endParaRPr>
          </a:p>
          <a:p>
            <a:pPr marL="0" indent="0">
              <a:buFont typeface="Arial"/>
              <a:buNone/>
            </a:pPr>
            <a:endParaRPr lang="en-US" sz="1600" dirty="0">
              <a:solidFill>
                <a:srgbClr val="000000"/>
              </a:solidFill>
              <a:ea typeface="Calibri"/>
              <a:cs typeface="Calibri"/>
              <a:sym typeface="Calibri"/>
            </a:endParaRPr>
          </a:p>
          <a:p>
            <a:pPr marL="0" indent="0">
              <a:buFont typeface="Arial"/>
              <a:buNone/>
            </a:pPr>
            <a:r>
              <a:rPr lang="en-US" sz="1600" dirty="0">
                <a:ea typeface="Calibri"/>
                <a:cs typeface="Calibri"/>
                <a:sym typeface="Calibri"/>
              </a:rPr>
              <a:t>#</a:t>
            </a:r>
            <a:r>
              <a:rPr lang="en-US" sz="1600" dirty="0">
                <a:solidFill>
                  <a:srgbClr val="000000"/>
                </a:solidFill>
                <a:ea typeface="Calibri"/>
                <a:cs typeface="Calibri"/>
                <a:sym typeface="Calibri"/>
              </a:rPr>
              <a:t>Here is a comment</a:t>
            </a:r>
            <a:endParaRPr lang="en-US" sz="1600" dirty="0">
              <a:solidFill>
                <a:srgbClr val="000000"/>
              </a:solidFill>
            </a:endParaRPr>
          </a:p>
          <a:p>
            <a:pPr marL="0" indent="0">
              <a:buFont typeface="Arial"/>
              <a:buNone/>
            </a:pPr>
            <a:r>
              <a:rPr lang="en-US" sz="1600" dirty="0">
                <a:solidFill>
                  <a:srgbClr val="000000"/>
                </a:solidFill>
                <a:ea typeface="Calibri"/>
                <a:cs typeface="Calibri"/>
                <a:sym typeface="Calibri"/>
              </a:rPr>
              <a:t>#SBATCH --time=1:00:00</a:t>
            </a:r>
          </a:p>
          <a:p>
            <a:pPr marL="0" indent="0">
              <a:buNone/>
            </a:pPr>
            <a:r>
              <a:rPr lang="en-US" sz="1600" dirty="0">
                <a:solidFill>
                  <a:srgbClr val="000000"/>
                </a:solidFill>
                <a:ea typeface="Calibri"/>
                <a:cs typeface="Calibri"/>
                <a:sym typeface="Calibri"/>
              </a:rPr>
              <a:t>#SBATCH –job-name=</a:t>
            </a:r>
            <a:r>
              <a:rPr lang="en-US" sz="1600" dirty="0" err="1">
                <a:solidFill>
                  <a:srgbClr val="000000"/>
                </a:solidFill>
                <a:ea typeface="Calibri"/>
                <a:cs typeface="Calibri"/>
                <a:sym typeface="Calibri"/>
              </a:rPr>
              <a:t>MyJob</a:t>
            </a:r>
            <a:endParaRPr lang="en-US" sz="1600" dirty="0">
              <a:solidFill>
                <a:srgbClr val="000000"/>
              </a:solidFill>
              <a:ea typeface="Calibri"/>
              <a:cs typeface="Calibri"/>
              <a:sym typeface="Calibri"/>
            </a:endParaRPr>
          </a:p>
          <a:p>
            <a:pPr marL="0" indent="0">
              <a:buNone/>
            </a:pPr>
            <a:r>
              <a:rPr lang="en-US" sz="1600" dirty="0">
                <a:solidFill>
                  <a:srgbClr val="000000"/>
                </a:solidFill>
                <a:ea typeface="Calibri"/>
                <a:cs typeface="Calibri"/>
                <a:sym typeface="Calibri"/>
              </a:rPr>
              <a:t>#SBATCH –output= </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j.out</a:t>
            </a:r>
            <a:endParaRPr lang="en-US" sz="1600" dirty="0">
              <a:solidFill>
                <a:srgbClr val="000000"/>
              </a:solidFill>
              <a:ea typeface="Calibri"/>
              <a:cs typeface="Calibri"/>
              <a:sym typeface="Calibri"/>
            </a:endParaRPr>
          </a:p>
          <a:p>
            <a:pPr marL="0" indent="0">
              <a:buNone/>
            </a:pPr>
            <a:r>
              <a:rPr lang="en-US" sz="1600" dirty="0">
                <a:solidFill>
                  <a:srgbClr val="000000"/>
                </a:solidFill>
                <a:ea typeface="Calibri"/>
                <a:cs typeface="Calibri"/>
                <a:sym typeface="Calibri"/>
              </a:rPr>
              <a:t>#SBATCH –error=</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j.err</a:t>
            </a:r>
            <a:endParaRPr lang="en-US" sz="1600" dirty="0">
              <a:solidFill>
                <a:srgbClr val="000000"/>
              </a:solidFill>
              <a:ea typeface="Calibri"/>
              <a:cs typeface="Calibri"/>
              <a:sym typeface="Calibri"/>
            </a:endParaRPr>
          </a:p>
          <a:p>
            <a:pPr marL="0" indent="0">
              <a:buFont typeface="Arial"/>
              <a:buNone/>
            </a:pPr>
            <a:r>
              <a:rPr lang="en-US" sz="1600" dirty="0">
                <a:solidFill>
                  <a:srgbClr val="000000"/>
                </a:solidFill>
                <a:ea typeface="Calibri"/>
                <a:cs typeface="Calibri"/>
                <a:sym typeface="Calibri"/>
              </a:rPr>
              <a:t>#SBATCH –partition=</a:t>
            </a:r>
            <a:r>
              <a:rPr lang="en-US" sz="1600" dirty="0" err="1">
                <a:solidFill>
                  <a:srgbClr val="000000"/>
                </a:solidFill>
                <a:ea typeface="Calibri"/>
                <a:cs typeface="Calibri"/>
                <a:sym typeface="Calibri"/>
              </a:rPr>
              <a:t>broadwl</a:t>
            </a:r>
            <a:endParaRPr lang="en-US" sz="1600" dirty="0">
              <a:solidFill>
                <a:srgbClr val="000000"/>
              </a:solidFill>
              <a:ea typeface="Calibri"/>
              <a:cs typeface="Calibri"/>
              <a:sym typeface="Calibri"/>
            </a:endParaRPr>
          </a:p>
          <a:p>
            <a:pPr marL="0" indent="0">
              <a:buNone/>
            </a:pPr>
            <a:r>
              <a:rPr lang="en-US" sz="1600" dirty="0">
                <a:solidFill>
                  <a:srgbClr val="FF40FF"/>
                </a:solidFill>
                <a:ea typeface="Calibri"/>
                <a:cs typeface="Calibri"/>
                <a:sym typeface="Calibri"/>
              </a:rPr>
              <a:t>#SBATCH –nodes=4</a:t>
            </a:r>
            <a:endParaRPr lang="en-US" sz="1600" dirty="0">
              <a:solidFill>
                <a:srgbClr val="000000"/>
              </a:solidFill>
              <a:ea typeface="Calibri"/>
              <a:cs typeface="Calibri"/>
              <a:sym typeface="Calibri"/>
            </a:endParaRPr>
          </a:p>
          <a:p>
            <a:pPr marL="0" indent="0">
              <a:buFont typeface="Arial"/>
              <a:buNone/>
            </a:pPr>
            <a:r>
              <a:rPr lang="en-US" sz="1600" dirty="0">
                <a:solidFill>
                  <a:srgbClr val="FF40FF"/>
                </a:solidFill>
                <a:ea typeface="Calibri"/>
                <a:cs typeface="Calibri"/>
                <a:sym typeface="Calibri"/>
              </a:rPr>
              <a:t>#SBATCH –</a:t>
            </a:r>
            <a:r>
              <a:rPr lang="en-US" sz="1600" dirty="0" err="1">
                <a:solidFill>
                  <a:srgbClr val="FF40FF"/>
                </a:solidFill>
                <a:ea typeface="Calibri"/>
                <a:cs typeface="Calibri"/>
                <a:sym typeface="Calibri"/>
              </a:rPr>
              <a:t>ntasks</a:t>
            </a:r>
            <a:r>
              <a:rPr lang="en-US" sz="1600" dirty="0">
                <a:solidFill>
                  <a:srgbClr val="FF40FF"/>
                </a:solidFill>
                <a:ea typeface="Calibri"/>
                <a:cs typeface="Calibri"/>
                <a:sym typeface="Calibri"/>
              </a:rPr>
              <a:t>-per-node=8</a:t>
            </a:r>
          </a:p>
          <a:p>
            <a:pPr marL="0" indent="0">
              <a:buFont typeface="Arial"/>
              <a:buNone/>
            </a:pPr>
            <a:r>
              <a:rPr lang="en-US" sz="1600" dirty="0">
                <a:solidFill>
                  <a:srgbClr val="000000"/>
                </a:solidFill>
                <a:ea typeface="Calibri"/>
                <a:cs typeface="Calibri"/>
                <a:sym typeface="Calibri"/>
              </a:rPr>
              <a:t>#SBATCH </a:t>
            </a:r>
            <a:r>
              <a:rPr lang="en-US" sz="1600" dirty="0">
                <a:solidFill>
                  <a:srgbClr val="000000"/>
                </a:solidFill>
                <a:cs typeface="Calibri"/>
              </a:rPr>
              <a:t>--mem-per-</a:t>
            </a:r>
            <a:r>
              <a:rPr lang="en-US" sz="1600" dirty="0" err="1">
                <a:solidFill>
                  <a:srgbClr val="000000"/>
                </a:solidFill>
                <a:cs typeface="Calibri"/>
              </a:rPr>
              <a:t>cpu</a:t>
            </a:r>
            <a:r>
              <a:rPr lang="en-US" sz="1600" dirty="0">
                <a:solidFill>
                  <a:srgbClr val="000000"/>
                </a:solidFill>
                <a:cs typeface="Calibri"/>
              </a:rPr>
              <a:t>=2000</a:t>
            </a:r>
            <a:endParaRPr lang="en-US" sz="1600" dirty="0">
              <a:solidFill>
                <a:srgbClr val="000000"/>
              </a:solidFill>
              <a:cs typeface="Calibri"/>
              <a:sym typeface="Calibri"/>
            </a:endParaRPr>
          </a:p>
          <a:p>
            <a:pPr marL="0" indent="0">
              <a:buNone/>
            </a:pPr>
            <a:r>
              <a:rPr lang="en-US" sz="1600" dirty="0">
                <a:solidFill>
                  <a:srgbClr val="FF40FF"/>
                </a:solidFill>
                <a:cs typeface="Calibri"/>
              </a:rPr>
              <a:t>module load </a:t>
            </a:r>
            <a:r>
              <a:rPr lang="en-US" sz="1600" dirty="0" err="1">
                <a:solidFill>
                  <a:srgbClr val="FF40FF"/>
                </a:solidFill>
                <a:cs typeface="Calibri"/>
              </a:rPr>
              <a:t>openmpi</a:t>
            </a:r>
            <a:endParaRPr lang="en-US" sz="1600" dirty="0">
              <a:solidFill>
                <a:srgbClr val="FF40FF"/>
              </a:solidFill>
              <a:cs typeface="Calibri"/>
              <a:sym typeface="Calibri"/>
            </a:endParaRPr>
          </a:p>
          <a:p>
            <a:pPr marL="0" indent="0">
              <a:buNone/>
            </a:pPr>
            <a:r>
              <a:rPr lang="en-US" sz="1600" dirty="0">
                <a:solidFill>
                  <a:srgbClr val="000000"/>
                </a:solidFill>
                <a:ea typeface="Calibri"/>
                <a:cs typeface="Calibri"/>
                <a:sym typeface="Calibri"/>
              </a:rPr>
              <a:t>module load &lt;module name&gt;</a:t>
            </a:r>
          </a:p>
          <a:p>
            <a:pPr marL="0" indent="0">
              <a:buNone/>
            </a:pPr>
            <a:r>
              <a:rPr lang="en-US" sz="1600" dirty="0">
                <a:solidFill>
                  <a:srgbClr val="000000"/>
                </a:solidFill>
                <a:ea typeface="Calibri"/>
                <a:cs typeface="Calibri"/>
                <a:sym typeface="Calibri"/>
              </a:rPr>
              <a:t>#Run your code</a:t>
            </a:r>
          </a:p>
          <a:p>
            <a:pPr marL="0" indent="0">
              <a:buNone/>
            </a:pPr>
            <a:r>
              <a:rPr lang="en-US" sz="1600" dirty="0" err="1">
                <a:solidFill>
                  <a:srgbClr val="FF40FF"/>
                </a:solidFill>
                <a:ea typeface="Calibri"/>
                <a:cs typeface="Calibri"/>
                <a:sym typeface="Calibri"/>
              </a:rPr>
              <a:t>mpirun</a:t>
            </a:r>
            <a:r>
              <a:rPr lang="en-US" sz="1600" dirty="0">
                <a:solidFill>
                  <a:srgbClr val="FF40FF"/>
                </a:solidFill>
                <a:ea typeface="Calibri"/>
                <a:cs typeface="Calibri"/>
                <a:sym typeface="Calibri"/>
              </a:rPr>
              <a:t>  ./</a:t>
            </a:r>
            <a:r>
              <a:rPr lang="en-US" sz="1600" dirty="0" err="1">
                <a:solidFill>
                  <a:srgbClr val="FF40FF"/>
                </a:solidFill>
                <a:ea typeface="Calibri"/>
                <a:cs typeface="Calibri"/>
                <a:sym typeface="Calibri"/>
              </a:rPr>
              <a:t>my_executable</a:t>
            </a:r>
            <a:r>
              <a:rPr lang="en-US" sz="1600" dirty="0">
                <a:solidFill>
                  <a:srgbClr val="FF40FF"/>
                </a:solidFill>
                <a:ea typeface="Calibri"/>
                <a:cs typeface="Calibri"/>
                <a:sym typeface="Calibri"/>
              </a:rPr>
              <a:t> </a:t>
            </a:r>
          </a:p>
          <a:p>
            <a:pPr marL="0" indent="0">
              <a:buFont typeface="Arial"/>
              <a:buNone/>
            </a:pPr>
            <a:endParaRPr lang="en-US" dirty="0"/>
          </a:p>
          <a:p>
            <a:pPr marL="0" indent="0">
              <a:spcBef>
                <a:spcPts val="1600"/>
              </a:spcBef>
              <a:buFont typeface="Arial"/>
              <a:buNone/>
            </a:pPr>
            <a:endParaRPr lang="en-US" dirty="0"/>
          </a:p>
          <a:p>
            <a:pPr marL="0" indent="0">
              <a:spcBef>
                <a:spcPts val="1600"/>
              </a:spcBef>
              <a:spcAft>
                <a:spcPts val="1600"/>
              </a:spcAft>
              <a:buFont typeface="Arial"/>
              <a:buNone/>
            </a:pPr>
            <a:endParaRPr lang="en-US" dirty="0"/>
          </a:p>
        </p:txBody>
      </p:sp>
      <p:sp>
        <p:nvSpPr>
          <p:cNvPr id="13" name="Google Shape;181;p32">
            <a:extLst>
              <a:ext uri="{FF2B5EF4-FFF2-40B4-BE49-F238E27FC236}">
                <a16:creationId xmlns:a16="http://schemas.microsoft.com/office/drawing/2014/main" id="{F45ABD2C-37C4-2547-8068-7ED7978E1E4B}"/>
              </a:ext>
            </a:extLst>
          </p:cNvPr>
          <p:cNvSpPr/>
          <p:nvPr/>
        </p:nvSpPr>
        <p:spPr>
          <a:xfrm>
            <a:off x="295400" y="1417637"/>
            <a:ext cx="3826223" cy="513328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199;p34">
            <a:extLst>
              <a:ext uri="{FF2B5EF4-FFF2-40B4-BE49-F238E27FC236}">
                <a16:creationId xmlns:a16="http://schemas.microsoft.com/office/drawing/2014/main" id="{21C400B3-E157-6E41-9917-556F60DEA42F}"/>
              </a:ext>
            </a:extLst>
          </p:cNvPr>
          <p:cNvSpPr txBox="1"/>
          <p:nvPr/>
        </p:nvSpPr>
        <p:spPr>
          <a:xfrm>
            <a:off x="4455272" y="3252116"/>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Specify number of cores &gt;= 1.</a:t>
            </a:r>
          </a:p>
        </p:txBody>
      </p:sp>
      <p:sp>
        <p:nvSpPr>
          <p:cNvPr id="9" name="Google Shape;199;p34">
            <a:extLst>
              <a:ext uri="{FF2B5EF4-FFF2-40B4-BE49-F238E27FC236}">
                <a16:creationId xmlns:a16="http://schemas.microsoft.com/office/drawing/2014/main" id="{86100E85-5DE2-AB4D-8B7D-B986EF6907C9}"/>
              </a:ext>
            </a:extLst>
          </p:cNvPr>
          <p:cNvSpPr txBox="1"/>
          <p:nvPr/>
        </p:nvSpPr>
        <p:spPr>
          <a:xfrm>
            <a:off x="4572000" y="4963937"/>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Load OPENMPI MPI library or </a:t>
            </a:r>
            <a:r>
              <a:rPr lang="en" dirty="0" err="1">
                <a:solidFill>
                  <a:schemeClr val="dk1"/>
                </a:solidFill>
                <a:latin typeface="Calibri"/>
                <a:ea typeface="Calibri"/>
                <a:cs typeface="Calibri"/>
                <a:sym typeface="Calibri"/>
              </a:rPr>
              <a:t>IntelMPI</a:t>
            </a:r>
            <a:endParaRPr lang="en" dirty="0">
              <a:solidFill>
                <a:schemeClr val="dk1"/>
              </a:solidFill>
              <a:latin typeface="Calibri"/>
              <a:ea typeface="Calibri"/>
              <a:cs typeface="Calibri"/>
              <a:sym typeface="Calibri"/>
            </a:endParaRPr>
          </a:p>
        </p:txBody>
      </p:sp>
      <p:sp>
        <p:nvSpPr>
          <p:cNvPr id="10" name="Google Shape;199;p34">
            <a:extLst>
              <a:ext uri="{FF2B5EF4-FFF2-40B4-BE49-F238E27FC236}">
                <a16:creationId xmlns:a16="http://schemas.microsoft.com/office/drawing/2014/main" id="{51C9A03F-1136-3949-94E8-19DC2825E0CE}"/>
              </a:ext>
            </a:extLst>
          </p:cNvPr>
          <p:cNvSpPr txBox="1"/>
          <p:nvPr/>
        </p:nvSpPr>
        <p:spPr>
          <a:xfrm>
            <a:off x="4456846" y="2868979"/>
            <a:ext cx="4857751" cy="465868"/>
          </a:xfrm>
          <a:prstGeom prst="rect">
            <a:avLst/>
          </a:prstGeom>
          <a:noFill/>
          <a:ln>
            <a:noFill/>
          </a:ln>
        </p:spPr>
        <p:txBody>
          <a:bodyPr spcFirstLastPara="1" wrap="square" lIns="91425" tIns="91425" rIns="91425" bIns="91425" anchor="t" anchorCtr="0">
            <a:noAutofit/>
          </a:bodyPr>
          <a:lstStyle/>
          <a:p>
            <a:r>
              <a:rPr lang="en" dirty="0">
                <a:solidFill>
                  <a:schemeClr val="dk1"/>
                </a:solidFill>
                <a:latin typeface="Calibri"/>
                <a:ea typeface="Calibri"/>
                <a:cs typeface="Calibri"/>
                <a:sym typeface="Calibri"/>
              </a:rPr>
              <a:t>Specify number of nodes &gt; 1.</a:t>
            </a:r>
          </a:p>
        </p:txBody>
      </p:sp>
    </p:spTree>
    <p:extLst>
      <p:ext uri="{BB962C8B-B14F-4D97-AF65-F5344CB8AC3E}">
        <p14:creationId xmlns:p14="http://schemas.microsoft.com/office/powerpoint/2010/main" val="37404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Ex-3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32</a:t>
            </a:fld>
            <a:endParaRPr lang="en-US" dirty="0"/>
          </a:p>
        </p:txBody>
      </p:sp>
    </p:spTree>
    <p:extLst>
      <p:ext uri="{BB962C8B-B14F-4D97-AF65-F5344CB8AC3E}">
        <p14:creationId xmlns:p14="http://schemas.microsoft.com/office/powerpoint/2010/main" val="347354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GPU jobs?</a:t>
            </a:r>
          </a:p>
        </p:txBody>
      </p:sp>
      <p:sp>
        <p:nvSpPr>
          <p:cNvPr id="12" name="Google Shape;198;p34">
            <a:extLst>
              <a:ext uri="{FF2B5EF4-FFF2-40B4-BE49-F238E27FC236}">
                <a16:creationId xmlns:a16="http://schemas.microsoft.com/office/drawing/2014/main" id="{16C9E207-A5E8-124F-BBDD-2D6FD491ECE4}"/>
              </a:ext>
            </a:extLst>
          </p:cNvPr>
          <p:cNvSpPr txBox="1">
            <a:spLocks/>
          </p:cNvSpPr>
          <p:nvPr/>
        </p:nvSpPr>
        <p:spPr>
          <a:xfrm>
            <a:off x="457200" y="1310512"/>
            <a:ext cx="8520600" cy="5035697"/>
          </a:xfrm>
          <a:prstGeom prst="rect">
            <a:avLst/>
          </a:prstGeom>
        </p:spPr>
        <p:txBody>
          <a:bodyPr spcFirstLastPara="1" vert="horz" wrap="square" lIns="91425" tIns="91425" rIns="91425" bIns="91425" rtlCol="0"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600"/>
              </a:spcBef>
              <a:buFont typeface="Arial"/>
              <a:buNone/>
            </a:pPr>
            <a:r>
              <a:rPr lang="en-US" sz="1600" dirty="0">
                <a:solidFill>
                  <a:srgbClr val="000000"/>
                </a:solidFill>
                <a:ea typeface="Calibri"/>
                <a:cs typeface="Calibri"/>
                <a:sym typeface="Calibri"/>
              </a:rPr>
              <a:t>#!/bin/bash</a:t>
            </a:r>
            <a:endParaRPr lang="en-US" sz="1600" dirty="0">
              <a:solidFill>
                <a:srgbClr val="000000"/>
              </a:solidFill>
            </a:endParaRPr>
          </a:p>
          <a:p>
            <a:pPr marL="0" indent="0">
              <a:buFont typeface="Arial"/>
              <a:buNone/>
            </a:pPr>
            <a:endParaRPr lang="en-US" sz="1600" dirty="0">
              <a:solidFill>
                <a:srgbClr val="000000"/>
              </a:solidFill>
              <a:ea typeface="Calibri"/>
              <a:cs typeface="Calibri"/>
              <a:sym typeface="Calibri"/>
            </a:endParaRPr>
          </a:p>
          <a:p>
            <a:pPr marL="0" indent="0">
              <a:buFont typeface="Arial"/>
              <a:buNone/>
            </a:pPr>
            <a:r>
              <a:rPr lang="en-US" sz="1600" dirty="0">
                <a:ea typeface="Calibri"/>
                <a:cs typeface="Calibri"/>
                <a:sym typeface="Calibri"/>
              </a:rPr>
              <a:t>#</a:t>
            </a:r>
            <a:r>
              <a:rPr lang="en-US" sz="1600" dirty="0">
                <a:solidFill>
                  <a:srgbClr val="000000"/>
                </a:solidFill>
                <a:ea typeface="Calibri"/>
                <a:cs typeface="Calibri"/>
                <a:sym typeface="Calibri"/>
              </a:rPr>
              <a:t>Here is a comment</a:t>
            </a:r>
            <a:endParaRPr lang="en-US" sz="1600" dirty="0">
              <a:solidFill>
                <a:srgbClr val="000000"/>
              </a:solidFill>
            </a:endParaRPr>
          </a:p>
          <a:p>
            <a:pPr marL="0" indent="0">
              <a:buFont typeface="Arial"/>
              <a:buNone/>
            </a:pPr>
            <a:r>
              <a:rPr lang="en-US" sz="1600" dirty="0">
                <a:solidFill>
                  <a:srgbClr val="000000"/>
                </a:solidFill>
                <a:ea typeface="Calibri"/>
                <a:cs typeface="Calibri"/>
                <a:sym typeface="Calibri"/>
              </a:rPr>
              <a:t>#SBATCH --time=1:00:00</a:t>
            </a:r>
            <a:endParaRPr lang="en-US" sz="1600" dirty="0">
              <a:solidFill>
                <a:srgbClr val="000000"/>
              </a:solidFill>
            </a:endParaRPr>
          </a:p>
          <a:p>
            <a:pPr marL="0" indent="0">
              <a:lnSpc>
                <a:spcPct val="100000"/>
              </a:lnSpc>
              <a:buNone/>
            </a:pPr>
            <a:r>
              <a:rPr lang="en-US" sz="1600" dirty="0">
                <a:solidFill>
                  <a:srgbClr val="FF40FF"/>
                </a:solidFill>
                <a:ea typeface="Calibri"/>
                <a:cs typeface="Calibri"/>
                <a:sym typeface="Calibri"/>
              </a:rPr>
              <a:t>#SBATCH –partition=gpu2</a:t>
            </a:r>
          </a:p>
          <a:p>
            <a:pPr marL="0" lvl="0" indent="0">
              <a:lnSpc>
                <a:spcPct val="100000"/>
              </a:lnSpc>
              <a:buNone/>
            </a:pPr>
            <a:r>
              <a:rPr lang="en-US" sz="1600" dirty="0">
                <a:solidFill>
                  <a:srgbClr val="FF40FF"/>
                </a:solidFill>
                <a:ea typeface="Calibri"/>
                <a:cs typeface="Calibri"/>
                <a:sym typeface="Calibri"/>
              </a:rPr>
              <a:t>#SBATCH –</a:t>
            </a:r>
            <a:r>
              <a:rPr lang="en-US" sz="1600" dirty="0" err="1">
                <a:solidFill>
                  <a:srgbClr val="FF40FF"/>
                </a:solidFill>
                <a:ea typeface="Calibri"/>
                <a:cs typeface="Calibri"/>
                <a:sym typeface="Calibri"/>
              </a:rPr>
              <a:t>gres</a:t>
            </a:r>
            <a:r>
              <a:rPr lang="en-US" sz="1600" dirty="0">
                <a:solidFill>
                  <a:srgbClr val="FF40FF"/>
                </a:solidFill>
                <a:ea typeface="Calibri"/>
                <a:cs typeface="Calibri"/>
                <a:sym typeface="Calibri"/>
              </a:rPr>
              <a:t>=gpu:1</a:t>
            </a:r>
          </a:p>
          <a:p>
            <a:pPr marL="0" lvl="0" indent="0">
              <a:lnSpc>
                <a:spcPct val="100000"/>
              </a:lnSpc>
              <a:buNone/>
            </a:pPr>
            <a:r>
              <a:rPr lang="en-US" sz="1600" dirty="0">
                <a:ea typeface="Calibri"/>
                <a:cs typeface="Calibri"/>
                <a:sym typeface="Calibri"/>
              </a:rPr>
              <a:t>#SBATCH –nodes=1</a:t>
            </a:r>
          </a:p>
          <a:p>
            <a:pPr marL="0" lvl="0" indent="0">
              <a:lnSpc>
                <a:spcPct val="100000"/>
              </a:lnSpc>
              <a:buNone/>
            </a:pPr>
            <a:r>
              <a:rPr lang="en-US" sz="1600" dirty="0">
                <a:ea typeface="Calibri"/>
                <a:cs typeface="Calibri"/>
                <a:sym typeface="Calibri"/>
              </a:rPr>
              <a:t>#SBATCH –</a:t>
            </a:r>
            <a:r>
              <a:rPr lang="en-US" sz="1600" dirty="0" err="1">
                <a:ea typeface="Calibri"/>
                <a:cs typeface="Calibri"/>
                <a:sym typeface="Calibri"/>
              </a:rPr>
              <a:t>ntasks</a:t>
            </a:r>
            <a:r>
              <a:rPr lang="en-US" sz="1600" dirty="0">
                <a:ea typeface="Calibri"/>
                <a:cs typeface="Calibri"/>
                <a:sym typeface="Calibri"/>
              </a:rPr>
              <a:t>-per-node=8</a:t>
            </a:r>
          </a:p>
          <a:p>
            <a:pPr marL="0" lvl="0" indent="0">
              <a:lnSpc>
                <a:spcPct val="100000"/>
              </a:lnSpc>
              <a:buNone/>
            </a:pPr>
            <a:r>
              <a:rPr lang="en-US" sz="1600" dirty="0">
                <a:solidFill>
                  <a:srgbClr val="000000"/>
                </a:solidFill>
                <a:ea typeface="Calibri"/>
                <a:cs typeface="Calibri"/>
                <a:sym typeface="Calibri"/>
              </a:rPr>
              <a:t>#SBATCH </a:t>
            </a:r>
            <a:r>
              <a:rPr lang="en-US" sz="1600" dirty="0">
                <a:solidFill>
                  <a:srgbClr val="000000"/>
                </a:solidFill>
                <a:cs typeface="Calibri"/>
              </a:rPr>
              <a:t>--mem-per-</a:t>
            </a:r>
            <a:r>
              <a:rPr lang="en-US" sz="1600" dirty="0" err="1">
                <a:solidFill>
                  <a:srgbClr val="000000"/>
                </a:solidFill>
                <a:cs typeface="Calibri"/>
              </a:rPr>
              <a:t>cpu</a:t>
            </a:r>
            <a:r>
              <a:rPr lang="en-US" sz="1600" dirty="0">
                <a:solidFill>
                  <a:srgbClr val="000000"/>
                </a:solidFill>
                <a:cs typeface="Calibri"/>
              </a:rPr>
              <a:t>=2000</a:t>
            </a:r>
            <a:endParaRPr lang="en-US" sz="1600" dirty="0">
              <a:solidFill>
                <a:srgbClr val="000000"/>
              </a:solidFill>
              <a:cs typeface="Calibri"/>
              <a:sym typeface="Calibri"/>
            </a:endParaRPr>
          </a:p>
          <a:p>
            <a:pPr marL="0" lvl="0" indent="0">
              <a:lnSpc>
                <a:spcPct val="100000"/>
              </a:lnSpc>
              <a:buNone/>
            </a:pPr>
            <a:r>
              <a:rPr lang="en-US" sz="1600" dirty="0">
                <a:solidFill>
                  <a:srgbClr val="000000"/>
                </a:solidFill>
                <a:ea typeface="Calibri"/>
                <a:cs typeface="Calibri"/>
                <a:sym typeface="Calibri"/>
              </a:rPr>
              <a:t>#SBATCH –job-name=</a:t>
            </a:r>
            <a:r>
              <a:rPr lang="en-US" sz="1600" dirty="0" err="1">
                <a:solidFill>
                  <a:srgbClr val="000000"/>
                </a:solidFill>
                <a:ea typeface="Calibri"/>
                <a:cs typeface="Calibri"/>
                <a:sym typeface="Calibri"/>
              </a:rPr>
              <a:t>MyJob</a:t>
            </a:r>
            <a:endParaRPr lang="en-US" sz="1600" dirty="0">
              <a:solidFill>
                <a:srgbClr val="000000"/>
              </a:solidFill>
              <a:ea typeface="Calibri"/>
              <a:cs typeface="Calibri"/>
              <a:sym typeface="Calibri"/>
            </a:endParaRPr>
          </a:p>
          <a:p>
            <a:pPr marL="0" lvl="0" indent="0">
              <a:lnSpc>
                <a:spcPct val="100000"/>
              </a:lnSpc>
              <a:buNone/>
            </a:pPr>
            <a:r>
              <a:rPr lang="en-US" sz="1600" dirty="0">
                <a:solidFill>
                  <a:srgbClr val="000000"/>
                </a:solidFill>
                <a:ea typeface="Calibri"/>
                <a:cs typeface="Calibri"/>
                <a:sym typeface="Calibri"/>
              </a:rPr>
              <a:t>#SBATCH –output= </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j.out</a:t>
            </a:r>
            <a:endParaRPr lang="en-US" sz="1600" dirty="0">
              <a:solidFill>
                <a:srgbClr val="000000"/>
              </a:solidFill>
              <a:ea typeface="Calibri"/>
              <a:cs typeface="Calibri"/>
              <a:sym typeface="Calibri"/>
            </a:endParaRPr>
          </a:p>
          <a:p>
            <a:pPr marL="0" lvl="0" indent="0">
              <a:lnSpc>
                <a:spcPct val="100000"/>
              </a:lnSpc>
              <a:buNone/>
            </a:pPr>
            <a:r>
              <a:rPr lang="en-US" sz="1600" dirty="0">
                <a:solidFill>
                  <a:srgbClr val="000000"/>
                </a:solidFill>
                <a:ea typeface="Calibri"/>
                <a:cs typeface="Calibri"/>
                <a:sym typeface="Calibri"/>
              </a:rPr>
              <a:t>#SBATCH –error=</a:t>
            </a:r>
            <a:r>
              <a:rPr lang="en-US" sz="1600" dirty="0" err="1">
                <a:solidFill>
                  <a:srgbClr val="000000"/>
                </a:solidFill>
                <a:ea typeface="Calibri"/>
                <a:cs typeface="Calibri"/>
                <a:sym typeface="Calibri"/>
              </a:rPr>
              <a:t>MyJob</a:t>
            </a:r>
            <a:r>
              <a:rPr lang="en-US" sz="1600" dirty="0">
                <a:solidFill>
                  <a:srgbClr val="000000"/>
                </a:solidFill>
                <a:ea typeface="Calibri"/>
                <a:cs typeface="Calibri"/>
                <a:sym typeface="Calibri"/>
              </a:rPr>
              <a:t>-%</a:t>
            </a:r>
            <a:r>
              <a:rPr lang="en-US" sz="1600" dirty="0" err="1">
                <a:solidFill>
                  <a:srgbClr val="000000"/>
                </a:solidFill>
                <a:ea typeface="Calibri"/>
                <a:cs typeface="Calibri"/>
                <a:sym typeface="Calibri"/>
              </a:rPr>
              <a:t>j.err</a:t>
            </a:r>
            <a:endParaRPr lang="en-US" sz="1600" dirty="0">
              <a:solidFill>
                <a:srgbClr val="000000"/>
              </a:solidFill>
              <a:ea typeface="Calibri"/>
              <a:cs typeface="Calibri"/>
              <a:sym typeface="Calibri"/>
            </a:endParaRPr>
          </a:p>
          <a:p>
            <a:pPr marL="0" indent="0">
              <a:lnSpc>
                <a:spcPct val="100000"/>
              </a:lnSpc>
              <a:buNone/>
            </a:pPr>
            <a:endParaRPr lang="en-US" sz="1600" dirty="0">
              <a:solidFill>
                <a:srgbClr val="000000"/>
              </a:solidFill>
              <a:ea typeface="Calibri"/>
              <a:cs typeface="Calibri"/>
              <a:sym typeface="Calibri"/>
            </a:endParaRPr>
          </a:p>
          <a:p>
            <a:pPr marL="0" indent="0">
              <a:lnSpc>
                <a:spcPct val="100000"/>
              </a:lnSpc>
              <a:buNone/>
            </a:pPr>
            <a:r>
              <a:rPr lang="en-US" sz="1600" dirty="0">
                <a:solidFill>
                  <a:srgbClr val="000000"/>
                </a:solidFill>
                <a:ea typeface="Calibri"/>
                <a:cs typeface="Calibri"/>
                <a:sym typeface="Calibri"/>
              </a:rPr>
              <a:t>module load &lt;module name&gt;</a:t>
            </a:r>
          </a:p>
          <a:p>
            <a:pPr marL="0" lvl="0" indent="0">
              <a:lnSpc>
                <a:spcPct val="100000"/>
              </a:lnSpc>
              <a:buNone/>
            </a:pPr>
            <a:r>
              <a:rPr lang="en-US" sz="1600" dirty="0">
                <a:solidFill>
                  <a:srgbClr val="000000"/>
                </a:solidFill>
                <a:ea typeface="Calibri"/>
                <a:cs typeface="Calibri"/>
                <a:sym typeface="Calibri"/>
              </a:rPr>
              <a:t>#Run your code</a:t>
            </a:r>
          </a:p>
          <a:p>
            <a:pPr marL="0" lvl="0" indent="0">
              <a:lnSpc>
                <a:spcPct val="100000"/>
              </a:lnSpc>
              <a:buNone/>
            </a:pPr>
            <a:r>
              <a:rPr lang="en-US" sz="1600" dirty="0">
                <a:solidFill>
                  <a:srgbClr val="FF40FF"/>
                </a:solidFill>
                <a:ea typeface="Calibri"/>
                <a:cs typeface="Calibri"/>
                <a:sym typeface="Calibri"/>
              </a:rPr>
              <a:t>./</a:t>
            </a:r>
            <a:r>
              <a:rPr lang="en-US" sz="1600" dirty="0" err="1">
                <a:solidFill>
                  <a:srgbClr val="FF40FF"/>
                </a:solidFill>
                <a:ea typeface="Calibri"/>
                <a:cs typeface="Calibri"/>
                <a:sym typeface="Calibri"/>
              </a:rPr>
              <a:t>my_executable</a:t>
            </a:r>
            <a:r>
              <a:rPr lang="en-US" sz="1600" dirty="0">
                <a:solidFill>
                  <a:srgbClr val="FF40FF"/>
                </a:solidFill>
                <a:ea typeface="Calibri"/>
                <a:cs typeface="Calibri"/>
                <a:sym typeface="Calibri"/>
              </a:rPr>
              <a:t> </a:t>
            </a:r>
          </a:p>
          <a:p>
            <a:pPr marL="0" indent="0">
              <a:buFont typeface="Arial"/>
              <a:buNone/>
            </a:pPr>
            <a:endParaRPr lang="en-US" dirty="0"/>
          </a:p>
          <a:p>
            <a:pPr marL="0" indent="0">
              <a:spcBef>
                <a:spcPts val="1600"/>
              </a:spcBef>
              <a:buFont typeface="Arial"/>
              <a:buNone/>
            </a:pPr>
            <a:endParaRPr lang="en-US" dirty="0"/>
          </a:p>
          <a:p>
            <a:pPr marL="0" indent="0">
              <a:spcBef>
                <a:spcPts val="1600"/>
              </a:spcBef>
              <a:spcAft>
                <a:spcPts val="1600"/>
              </a:spcAft>
              <a:buFont typeface="Arial"/>
              <a:buNone/>
            </a:pPr>
            <a:endParaRPr lang="en-US" dirty="0"/>
          </a:p>
        </p:txBody>
      </p:sp>
      <p:sp>
        <p:nvSpPr>
          <p:cNvPr id="13" name="Google Shape;181;p32">
            <a:extLst>
              <a:ext uri="{FF2B5EF4-FFF2-40B4-BE49-F238E27FC236}">
                <a16:creationId xmlns:a16="http://schemas.microsoft.com/office/drawing/2014/main" id="{F45ABD2C-37C4-2547-8068-7ED7978E1E4B}"/>
              </a:ext>
            </a:extLst>
          </p:cNvPr>
          <p:cNvSpPr/>
          <p:nvPr/>
        </p:nvSpPr>
        <p:spPr>
          <a:xfrm>
            <a:off x="295400" y="1417637"/>
            <a:ext cx="3826223" cy="513328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199;p34">
            <a:extLst>
              <a:ext uri="{FF2B5EF4-FFF2-40B4-BE49-F238E27FC236}">
                <a16:creationId xmlns:a16="http://schemas.microsoft.com/office/drawing/2014/main" id="{275728E8-B552-6C44-A3E4-C88F7A080125}"/>
              </a:ext>
            </a:extLst>
          </p:cNvPr>
          <p:cNvSpPr txBox="1"/>
          <p:nvPr/>
        </p:nvSpPr>
        <p:spPr>
          <a:xfrm>
            <a:off x="4153435" y="3015380"/>
            <a:ext cx="4857751" cy="4658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Calibri"/>
                <a:ea typeface="Calibri"/>
                <a:cs typeface="Calibri"/>
                <a:sym typeface="Calibri"/>
              </a:rPr>
              <a:t> Specify number of </a:t>
            </a:r>
            <a:r>
              <a:rPr lang="en" sz="1800" dirty="0" err="1">
                <a:solidFill>
                  <a:schemeClr val="dk1"/>
                </a:solidFill>
                <a:latin typeface="Calibri"/>
                <a:ea typeface="Calibri"/>
                <a:cs typeface="Calibri"/>
                <a:sym typeface="Calibri"/>
              </a:rPr>
              <a:t>gpus</a:t>
            </a:r>
            <a:r>
              <a:rPr lang="en" sz="1800" dirty="0">
                <a:solidFill>
                  <a:schemeClr val="dk1"/>
                </a:solidFill>
                <a:latin typeface="Calibri"/>
                <a:ea typeface="Calibri"/>
                <a:cs typeface="Calibri"/>
                <a:sym typeface="Calibri"/>
              </a:rPr>
              <a:t>, like </a:t>
            </a:r>
            <a:r>
              <a:rPr lang="en" sz="1800" i="1" dirty="0">
                <a:solidFill>
                  <a:schemeClr val="dk1"/>
                </a:solidFill>
                <a:latin typeface="Calibri"/>
                <a:ea typeface="Calibri"/>
                <a:cs typeface="Calibri"/>
                <a:sym typeface="Calibri"/>
              </a:rPr>
              <a:t>gpu</a:t>
            </a:r>
            <a:r>
              <a:rPr lang="en" sz="1800" dirty="0">
                <a:solidFill>
                  <a:schemeClr val="dk1"/>
                </a:solidFill>
                <a:latin typeface="Calibri"/>
                <a:ea typeface="Calibri"/>
                <a:cs typeface="Calibri"/>
                <a:sym typeface="Calibri"/>
              </a:rPr>
              <a:t>:1</a:t>
            </a:r>
          </a:p>
        </p:txBody>
      </p:sp>
      <p:sp>
        <p:nvSpPr>
          <p:cNvPr id="8" name="Google Shape;199;p34">
            <a:extLst>
              <a:ext uri="{FF2B5EF4-FFF2-40B4-BE49-F238E27FC236}">
                <a16:creationId xmlns:a16="http://schemas.microsoft.com/office/drawing/2014/main" id="{72FE14E1-D0E8-6D46-97A0-964CF423EB03}"/>
              </a:ext>
            </a:extLst>
          </p:cNvPr>
          <p:cNvSpPr txBox="1"/>
          <p:nvPr/>
        </p:nvSpPr>
        <p:spPr>
          <a:xfrm>
            <a:off x="4198696" y="2683917"/>
            <a:ext cx="4857751" cy="46586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dk1"/>
                </a:solidFill>
                <a:latin typeface="Calibri"/>
                <a:ea typeface="Calibri"/>
                <a:cs typeface="Calibri"/>
                <a:sym typeface="Calibri"/>
              </a:rPr>
              <a:t>Specify partition gpu2</a:t>
            </a:r>
          </a:p>
        </p:txBody>
      </p:sp>
    </p:spTree>
    <p:extLst>
      <p:ext uri="{BB962C8B-B14F-4D97-AF65-F5344CB8AC3E}">
        <p14:creationId xmlns:p14="http://schemas.microsoft.com/office/powerpoint/2010/main" val="2799254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Ex-4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34</a:t>
            </a:fld>
            <a:endParaRPr lang="en-US" dirty="0"/>
          </a:p>
        </p:txBody>
      </p:sp>
    </p:spTree>
    <p:extLst>
      <p:ext uri="{BB962C8B-B14F-4D97-AF65-F5344CB8AC3E}">
        <p14:creationId xmlns:p14="http://schemas.microsoft.com/office/powerpoint/2010/main" val="1761677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223B4C-BE76-6F43-9610-008F1C978D6F}"/>
              </a:ext>
            </a:extLst>
          </p:cNvPr>
          <p:cNvSpPr>
            <a:spLocks noGrp="1"/>
          </p:cNvSpPr>
          <p:nvPr>
            <p:ph type="sldNum" sz="quarter" idx="12"/>
          </p:nvPr>
        </p:nvSpPr>
        <p:spPr/>
        <p:txBody>
          <a:bodyPr/>
          <a:lstStyle/>
          <a:p>
            <a:fld id="{E7921454-9842-364F-AE15-5087F31B435C}" type="slidenum">
              <a:rPr lang="en-US" smtClean="0"/>
              <a:t>35</a:t>
            </a:fld>
            <a:endParaRPr lang="en-US" dirty="0"/>
          </a:p>
        </p:txBody>
      </p:sp>
      <p:sp>
        <p:nvSpPr>
          <p:cNvPr id="5" name="Title 1">
            <a:extLst>
              <a:ext uri="{FF2B5EF4-FFF2-40B4-BE49-F238E27FC236}">
                <a16:creationId xmlns:a16="http://schemas.microsoft.com/office/drawing/2014/main" id="{7DFED3BB-4436-F341-ACBB-40B333671C9B}"/>
              </a:ext>
            </a:extLst>
          </p:cNvPr>
          <p:cNvSpPr txBox="1">
            <a:spLocks noGrp="1"/>
          </p:cNvSpPr>
          <p:nvPr>
            <p:ph type="title"/>
          </p:nvPr>
        </p:nvSpPr>
        <p:spPr>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MPI + GPU jobs?</a:t>
            </a:r>
          </a:p>
        </p:txBody>
      </p:sp>
      <p:sp>
        <p:nvSpPr>
          <p:cNvPr id="7" name="TextBox 6">
            <a:extLst>
              <a:ext uri="{FF2B5EF4-FFF2-40B4-BE49-F238E27FC236}">
                <a16:creationId xmlns:a16="http://schemas.microsoft.com/office/drawing/2014/main" id="{5D25FF0A-700D-664B-A342-1F7FCE731F65}"/>
              </a:ext>
            </a:extLst>
          </p:cNvPr>
          <p:cNvSpPr txBox="1"/>
          <p:nvPr/>
        </p:nvSpPr>
        <p:spPr>
          <a:xfrm>
            <a:off x="3514380" y="1048306"/>
            <a:ext cx="1805944" cy="369332"/>
          </a:xfrm>
          <a:prstGeom prst="rect">
            <a:avLst/>
          </a:prstGeom>
          <a:noFill/>
        </p:spPr>
        <p:txBody>
          <a:bodyPr wrap="none" rtlCol="0">
            <a:spAutoFit/>
          </a:bodyPr>
          <a:lstStyle/>
          <a:p>
            <a:r>
              <a:rPr lang="en-US" dirty="0"/>
              <a:t>CUDA Aware MPI</a:t>
            </a:r>
          </a:p>
        </p:txBody>
      </p:sp>
      <p:pic>
        <p:nvPicPr>
          <p:cNvPr id="9" name="Picture 8">
            <a:extLst>
              <a:ext uri="{FF2B5EF4-FFF2-40B4-BE49-F238E27FC236}">
                <a16:creationId xmlns:a16="http://schemas.microsoft.com/office/drawing/2014/main" id="{40F199A7-2326-0145-BFD4-B0B0D0BF4CFC}"/>
              </a:ext>
            </a:extLst>
          </p:cNvPr>
          <p:cNvPicPr>
            <a:picLocks noChangeAspect="1"/>
          </p:cNvPicPr>
          <p:nvPr/>
        </p:nvPicPr>
        <p:blipFill>
          <a:blip r:embed="rId2"/>
          <a:stretch>
            <a:fillRect/>
          </a:stretch>
        </p:blipFill>
        <p:spPr>
          <a:xfrm>
            <a:off x="1353385" y="1769270"/>
            <a:ext cx="6437230" cy="3761197"/>
          </a:xfrm>
          <a:prstGeom prst="rect">
            <a:avLst/>
          </a:prstGeom>
        </p:spPr>
      </p:pic>
    </p:spTree>
    <p:extLst>
      <p:ext uri="{BB962C8B-B14F-4D97-AF65-F5344CB8AC3E}">
        <p14:creationId xmlns:p14="http://schemas.microsoft.com/office/powerpoint/2010/main" val="3568751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E9DB87-7B3A-F941-9225-D3EC557C0D20}"/>
              </a:ext>
            </a:extLst>
          </p:cNvPr>
          <p:cNvSpPr>
            <a:spLocks noGrp="1"/>
          </p:cNvSpPr>
          <p:nvPr>
            <p:ph type="sldNum" sz="quarter" idx="12"/>
          </p:nvPr>
        </p:nvSpPr>
        <p:spPr/>
        <p:txBody>
          <a:bodyPr/>
          <a:lstStyle/>
          <a:p>
            <a:fld id="{E7921454-9842-364F-AE15-5087F31B435C}" type="slidenum">
              <a:rPr lang="en-US" smtClean="0"/>
              <a:t>36</a:t>
            </a:fld>
            <a:endParaRPr lang="en-US" dirty="0"/>
          </a:p>
        </p:txBody>
      </p:sp>
      <p:pic>
        <p:nvPicPr>
          <p:cNvPr id="5" name="Picture 4">
            <a:extLst>
              <a:ext uri="{FF2B5EF4-FFF2-40B4-BE49-F238E27FC236}">
                <a16:creationId xmlns:a16="http://schemas.microsoft.com/office/drawing/2014/main" id="{12779BB5-6D56-8D42-9366-32DBA5DC1A40}"/>
              </a:ext>
            </a:extLst>
          </p:cNvPr>
          <p:cNvPicPr>
            <a:picLocks noChangeAspect="1"/>
          </p:cNvPicPr>
          <p:nvPr/>
        </p:nvPicPr>
        <p:blipFill>
          <a:blip r:embed="rId2"/>
          <a:stretch>
            <a:fillRect/>
          </a:stretch>
        </p:blipFill>
        <p:spPr>
          <a:xfrm>
            <a:off x="187334" y="2356532"/>
            <a:ext cx="4384666" cy="3599160"/>
          </a:xfrm>
          <a:prstGeom prst="rect">
            <a:avLst/>
          </a:prstGeom>
        </p:spPr>
      </p:pic>
      <p:pic>
        <p:nvPicPr>
          <p:cNvPr id="6" name="Picture 5">
            <a:extLst>
              <a:ext uri="{FF2B5EF4-FFF2-40B4-BE49-F238E27FC236}">
                <a16:creationId xmlns:a16="http://schemas.microsoft.com/office/drawing/2014/main" id="{464F0A7C-1F46-6B44-AEBE-E90A146240CC}"/>
              </a:ext>
            </a:extLst>
          </p:cNvPr>
          <p:cNvPicPr>
            <a:picLocks noChangeAspect="1"/>
          </p:cNvPicPr>
          <p:nvPr/>
        </p:nvPicPr>
        <p:blipFill>
          <a:blip r:embed="rId3"/>
          <a:stretch>
            <a:fillRect/>
          </a:stretch>
        </p:blipFill>
        <p:spPr>
          <a:xfrm>
            <a:off x="4606857" y="2527293"/>
            <a:ext cx="4537143" cy="3257637"/>
          </a:xfrm>
          <a:prstGeom prst="rect">
            <a:avLst/>
          </a:prstGeom>
        </p:spPr>
      </p:pic>
      <p:sp>
        <p:nvSpPr>
          <p:cNvPr id="7" name="Title 1">
            <a:extLst>
              <a:ext uri="{FF2B5EF4-FFF2-40B4-BE49-F238E27FC236}">
                <a16:creationId xmlns:a16="http://schemas.microsoft.com/office/drawing/2014/main" id="{44D1B0A0-3C99-B343-B8CD-209A4A604B86}"/>
              </a:ext>
            </a:extLst>
          </p:cNvPr>
          <p:cNvSpPr txBox="1">
            <a:spLocks noGrp="1"/>
          </p:cNvSpPr>
          <p:nvPr>
            <p:ph type="title"/>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MPI + GPU jobs?</a:t>
            </a:r>
          </a:p>
        </p:txBody>
      </p:sp>
      <p:sp>
        <p:nvSpPr>
          <p:cNvPr id="8" name="TextBox 7">
            <a:extLst>
              <a:ext uri="{FF2B5EF4-FFF2-40B4-BE49-F238E27FC236}">
                <a16:creationId xmlns:a16="http://schemas.microsoft.com/office/drawing/2014/main" id="{9D33A367-F364-2643-9EC3-8CEBFC5326ED}"/>
              </a:ext>
            </a:extLst>
          </p:cNvPr>
          <p:cNvSpPr txBox="1"/>
          <p:nvPr/>
        </p:nvSpPr>
        <p:spPr>
          <a:xfrm>
            <a:off x="1013551" y="1603133"/>
            <a:ext cx="1323889" cy="369332"/>
          </a:xfrm>
          <a:prstGeom prst="rect">
            <a:avLst/>
          </a:prstGeom>
          <a:noFill/>
        </p:spPr>
        <p:txBody>
          <a:bodyPr wrap="none" rtlCol="0">
            <a:spAutoFit/>
          </a:bodyPr>
          <a:lstStyle/>
          <a:p>
            <a:r>
              <a:rPr lang="en-US" dirty="0"/>
              <a:t>Compilation</a:t>
            </a:r>
          </a:p>
        </p:txBody>
      </p:sp>
      <p:sp>
        <p:nvSpPr>
          <p:cNvPr id="9" name="TextBox 8">
            <a:extLst>
              <a:ext uri="{FF2B5EF4-FFF2-40B4-BE49-F238E27FC236}">
                <a16:creationId xmlns:a16="http://schemas.microsoft.com/office/drawing/2014/main" id="{0E731273-6F00-364B-9269-C52A0E97D80F}"/>
              </a:ext>
            </a:extLst>
          </p:cNvPr>
          <p:cNvSpPr txBox="1"/>
          <p:nvPr/>
        </p:nvSpPr>
        <p:spPr>
          <a:xfrm>
            <a:off x="5551539" y="1771207"/>
            <a:ext cx="1617751" cy="369332"/>
          </a:xfrm>
          <a:prstGeom prst="rect">
            <a:avLst/>
          </a:prstGeom>
          <a:noFill/>
        </p:spPr>
        <p:txBody>
          <a:bodyPr wrap="none" rtlCol="0">
            <a:spAutoFit/>
          </a:bodyPr>
          <a:lstStyle/>
          <a:p>
            <a:r>
              <a:rPr lang="en-US" dirty="0"/>
              <a:t>Job Submission</a:t>
            </a:r>
          </a:p>
        </p:txBody>
      </p:sp>
    </p:spTree>
    <p:extLst>
      <p:ext uri="{BB962C8B-B14F-4D97-AF65-F5344CB8AC3E}">
        <p14:creationId xmlns:p14="http://schemas.microsoft.com/office/powerpoint/2010/main" val="3945385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Ex-5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37</a:t>
            </a:fld>
            <a:endParaRPr lang="en-US" dirty="0"/>
          </a:p>
        </p:txBody>
      </p:sp>
    </p:spTree>
    <p:extLst>
      <p:ext uri="{BB962C8B-B14F-4D97-AF65-F5344CB8AC3E}">
        <p14:creationId xmlns:p14="http://schemas.microsoft.com/office/powerpoint/2010/main" val="16166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223B4C-BE76-6F43-9610-008F1C978D6F}"/>
              </a:ext>
            </a:extLst>
          </p:cNvPr>
          <p:cNvSpPr>
            <a:spLocks noGrp="1"/>
          </p:cNvSpPr>
          <p:nvPr>
            <p:ph type="sldNum" sz="quarter" idx="12"/>
          </p:nvPr>
        </p:nvSpPr>
        <p:spPr/>
        <p:txBody>
          <a:bodyPr/>
          <a:lstStyle/>
          <a:p>
            <a:fld id="{E7921454-9842-364F-AE15-5087F31B435C}" type="slidenum">
              <a:rPr lang="en-US" smtClean="0"/>
              <a:t>38</a:t>
            </a:fld>
            <a:endParaRPr lang="en-US" dirty="0"/>
          </a:p>
        </p:txBody>
      </p:sp>
      <p:sp>
        <p:nvSpPr>
          <p:cNvPr id="5" name="Title 1">
            <a:extLst>
              <a:ext uri="{FF2B5EF4-FFF2-40B4-BE49-F238E27FC236}">
                <a16:creationId xmlns:a16="http://schemas.microsoft.com/office/drawing/2014/main" id="{7DFED3BB-4436-F341-ACBB-40B333671C9B}"/>
              </a:ext>
            </a:extLst>
          </p:cNvPr>
          <p:cNvSpPr txBox="1">
            <a:spLocks noGrp="1"/>
          </p:cNvSpPr>
          <p:nvPr>
            <p:ph type="title"/>
          </p:nvPr>
        </p:nvSpPr>
        <p:spPr>
          <a:xfrm>
            <a:off x="457199" y="274638"/>
            <a:ext cx="8466463" cy="1355858"/>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MPI + </a:t>
            </a:r>
            <a:r>
              <a:rPr lang="en-US" b="1" dirty="0" err="1">
                <a:solidFill>
                  <a:srgbClr val="0070C0"/>
                </a:solidFill>
              </a:rPr>
              <a:t>OpenMPI</a:t>
            </a:r>
            <a:r>
              <a:rPr lang="en-US" b="1" dirty="0">
                <a:solidFill>
                  <a:srgbClr val="0070C0"/>
                </a:solidFill>
              </a:rPr>
              <a:t> jobs?</a:t>
            </a:r>
          </a:p>
        </p:txBody>
      </p:sp>
      <p:pic>
        <p:nvPicPr>
          <p:cNvPr id="2" name="Picture 1">
            <a:extLst>
              <a:ext uri="{FF2B5EF4-FFF2-40B4-BE49-F238E27FC236}">
                <a16:creationId xmlns:a16="http://schemas.microsoft.com/office/drawing/2014/main" id="{E98C25CE-08EB-B540-BB59-7D3B3A2F17C2}"/>
              </a:ext>
            </a:extLst>
          </p:cNvPr>
          <p:cNvPicPr>
            <a:picLocks noChangeAspect="1"/>
          </p:cNvPicPr>
          <p:nvPr/>
        </p:nvPicPr>
        <p:blipFill>
          <a:blip r:embed="rId2"/>
          <a:stretch>
            <a:fillRect/>
          </a:stretch>
        </p:blipFill>
        <p:spPr>
          <a:xfrm>
            <a:off x="1225625" y="1946087"/>
            <a:ext cx="6929610" cy="3549117"/>
          </a:xfrm>
          <a:prstGeom prst="rect">
            <a:avLst/>
          </a:prstGeom>
        </p:spPr>
      </p:pic>
    </p:spTree>
    <p:extLst>
      <p:ext uri="{BB962C8B-B14F-4D97-AF65-F5344CB8AC3E}">
        <p14:creationId xmlns:p14="http://schemas.microsoft.com/office/powerpoint/2010/main" val="3545794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1D7823-4760-424C-AAE9-F70472F17D1C}"/>
              </a:ext>
            </a:extLst>
          </p:cNvPr>
          <p:cNvSpPr>
            <a:spLocks noGrp="1"/>
          </p:cNvSpPr>
          <p:nvPr>
            <p:ph type="sldNum" sz="quarter" idx="12"/>
          </p:nvPr>
        </p:nvSpPr>
        <p:spPr/>
        <p:txBody>
          <a:bodyPr/>
          <a:lstStyle/>
          <a:p>
            <a:fld id="{E7921454-9842-364F-AE15-5087F31B435C}" type="slidenum">
              <a:rPr lang="en-US" smtClean="0"/>
              <a:t>39</a:t>
            </a:fld>
            <a:endParaRPr lang="en-US" dirty="0"/>
          </a:p>
        </p:txBody>
      </p:sp>
      <p:pic>
        <p:nvPicPr>
          <p:cNvPr id="5" name="Picture 4">
            <a:extLst>
              <a:ext uri="{FF2B5EF4-FFF2-40B4-BE49-F238E27FC236}">
                <a16:creationId xmlns:a16="http://schemas.microsoft.com/office/drawing/2014/main" id="{A55D39C8-A86E-B145-AAA8-B924AC2FF564}"/>
              </a:ext>
            </a:extLst>
          </p:cNvPr>
          <p:cNvPicPr>
            <a:picLocks noChangeAspect="1"/>
          </p:cNvPicPr>
          <p:nvPr/>
        </p:nvPicPr>
        <p:blipFill rotWithShape="1">
          <a:blip r:embed="rId2"/>
          <a:srcRect t="824" r="1674" b="9851"/>
          <a:stretch/>
        </p:blipFill>
        <p:spPr>
          <a:xfrm>
            <a:off x="163490" y="517793"/>
            <a:ext cx="8817020" cy="5541484"/>
          </a:xfrm>
          <a:prstGeom prst="rect">
            <a:avLst/>
          </a:prstGeom>
        </p:spPr>
      </p:pic>
    </p:spTree>
    <p:extLst>
      <p:ext uri="{BB962C8B-B14F-4D97-AF65-F5344CB8AC3E}">
        <p14:creationId xmlns:p14="http://schemas.microsoft.com/office/powerpoint/2010/main" val="155855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5E45F-B202-1A42-9B82-295C0D1E498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63FC425E-B438-2B4B-8863-953079C9CE9D}"/>
              </a:ext>
            </a:extLst>
          </p:cNvPr>
          <p:cNvSpPr>
            <a:spLocks noGrp="1"/>
          </p:cNvSpPr>
          <p:nvPr>
            <p:ph type="sldNum" sz="quarter" idx="12"/>
          </p:nvPr>
        </p:nvSpPr>
        <p:spPr/>
        <p:txBody>
          <a:bodyPr/>
          <a:lstStyle/>
          <a:p>
            <a:fld id="{E7921454-9842-364F-AE15-5087F31B435C}" type="slidenum">
              <a:rPr lang="en-US" smtClean="0"/>
              <a:t>4</a:t>
            </a:fld>
            <a:endParaRPr lang="en-US" dirty="0"/>
          </a:p>
        </p:txBody>
      </p:sp>
      <p:pic>
        <p:nvPicPr>
          <p:cNvPr id="6" name="Picture 5">
            <a:extLst>
              <a:ext uri="{FF2B5EF4-FFF2-40B4-BE49-F238E27FC236}">
                <a16:creationId xmlns:a16="http://schemas.microsoft.com/office/drawing/2014/main" id="{939B504A-E86A-C741-B27D-307CCC0457FA}"/>
              </a:ext>
            </a:extLst>
          </p:cNvPr>
          <p:cNvPicPr>
            <a:picLocks noChangeAspect="1"/>
          </p:cNvPicPr>
          <p:nvPr/>
        </p:nvPicPr>
        <p:blipFill>
          <a:blip r:embed="rId2"/>
          <a:stretch>
            <a:fillRect/>
          </a:stretch>
        </p:blipFill>
        <p:spPr>
          <a:xfrm>
            <a:off x="-42231" y="288286"/>
            <a:ext cx="9228462" cy="6375139"/>
          </a:xfrm>
          <a:prstGeom prst="rect">
            <a:avLst/>
          </a:prstGeom>
        </p:spPr>
      </p:pic>
      <p:sp>
        <p:nvSpPr>
          <p:cNvPr id="7" name="TextBox 6">
            <a:extLst>
              <a:ext uri="{FF2B5EF4-FFF2-40B4-BE49-F238E27FC236}">
                <a16:creationId xmlns:a16="http://schemas.microsoft.com/office/drawing/2014/main" id="{F773C3BD-98AB-4B44-9027-A0CEF3495E7A}"/>
              </a:ext>
            </a:extLst>
          </p:cNvPr>
          <p:cNvSpPr txBox="1"/>
          <p:nvPr/>
        </p:nvSpPr>
        <p:spPr>
          <a:xfrm>
            <a:off x="4094328" y="1219745"/>
            <a:ext cx="955344" cy="395785"/>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92CC4899-8EF8-B241-8EF5-279D0DE78EBE}"/>
              </a:ext>
            </a:extLst>
          </p:cNvPr>
          <p:cNvSpPr txBox="1"/>
          <p:nvPr/>
        </p:nvSpPr>
        <p:spPr>
          <a:xfrm>
            <a:off x="1572769" y="4992485"/>
            <a:ext cx="1042415" cy="238527"/>
          </a:xfrm>
          <a:prstGeom prst="rect">
            <a:avLst/>
          </a:prstGeom>
          <a:solidFill>
            <a:schemeClr val="bg1">
              <a:lumMod val="85000"/>
            </a:schemeClr>
          </a:solidFill>
        </p:spPr>
        <p:txBody>
          <a:bodyPr wrap="square" rtlCol="0">
            <a:spAutoFit/>
          </a:bodyPr>
          <a:lstStyle/>
          <a:p>
            <a:r>
              <a:rPr lang="en-US" sz="950" b="1" dirty="0"/>
              <a:t>Capacity Storage</a:t>
            </a:r>
          </a:p>
        </p:txBody>
      </p:sp>
      <p:sp>
        <p:nvSpPr>
          <p:cNvPr id="9" name="TextBox 8">
            <a:extLst>
              <a:ext uri="{FF2B5EF4-FFF2-40B4-BE49-F238E27FC236}">
                <a16:creationId xmlns:a16="http://schemas.microsoft.com/office/drawing/2014/main" id="{7330B1DF-3A14-E34A-A3D4-5A8D432BC7BC}"/>
              </a:ext>
            </a:extLst>
          </p:cNvPr>
          <p:cNvSpPr txBox="1"/>
          <p:nvPr/>
        </p:nvSpPr>
        <p:spPr>
          <a:xfrm>
            <a:off x="1572768" y="3654006"/>
            <a:ext cx="1042415" cy="238527"/>
          </a:xfrm>
          <a:prstGeom prst="rect">
            <a:avLst/>
          </a:prstGeom>
          <a:solidFill>
            <a:srgbClr val="00D244"/>
          </a:solidFill>
        </p:spPr>
        <p:txBody>
          <a:bodyPr wrap="square" rtlCol="0">
            <a:spAutoFit/>
          </a:bodyPr>
          <a:lstStyle/>
          <a:p>
            <a:pPr algn="ctr"/>
            <a:r>
              <a:rPr lang="en-US" sz="950" b="1" dirty="0"/>
              <a:t>CDS Storage</a:t>
            </a:r>
          </a:p>
        </p:txBody>
      </p:sp>
    </p:spTree>
    <p:extLst>
      <p:ext uri="{BB962C8B-B14F-4D97-AF65-F5344CB8AC3E}">
        <p14:creationId xmlns:p14="http://schemas.microsoft.com/office/powerpoint/2010/main" val="16913327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Ex-5a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40</a:t>
            </a:fld>
            <a:endParaRPr lang="en-US" dirty="0"/>
          </a:p>
        </p:txBody>
      </p:sp>
    </p:spTree>
    <p:extLst>
      <p:ext uri="{BB962C8B-B14F-4D97-AF65-F5344CB8AC3E}">
        <p14:creationId xmlns:p14="http://schemas.microsoft.com/office/powerpoint/2010/main" val="2781032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array based jobs</a:t>
            </a:r>
          </a:p>
        </p:txBody>
      </p:sp>
      <p:sp>
        <p:nvSpPr>
          <p:cNvPr id="3" name="Content Placeholder 2">
            <a:extLst>
              <a:ext uri="{FF2B5EF4-FFF2-40B4-BE49-F238E27FC236}">
                <a16:creationId xmlns:a16="http://schemas.microsoft.com/office/drawing/2014/main" id="{39A19F1A-043C-8143-BB05-EC4C4D742946}"/>
              </a:ext>
            </a:extLst>
          </p:cNvPr>
          <p:cNvSpPr>
            <a:spLocks noGrp="1"/>
          </p:cNvSpPr>
          <p:nvPr>
            <p:ph idx="1"/>
          </p:nvPr>
        </p:nvSpPr>
        <p:spPr>
          <a:xfrm>
            <a:off x="457200" y="1164141"/>
            <a:ext cx="8229600" cy="5307914"/>
          </a:xfrm>
        </p:spPr>
        <p:txBody>
          <a:bodyPr>
            <a:normAutofit fontScale="25000" lnSpcReduction="20000"/>
          </a:bodyPr>
          <a:lstStyle/>
          <a:p>
            <a:pPr marL="114300" indent="0">
              <a:buNone/>
            </a:pPr>
            <a:r>
              <a:rPr lang="en-US" sz="6400" dirty="0"/>
              <a:t>#!/bin/bash</a:t>
            </a:r>
          </a:p>
          <a:p>
            <a:pPr marL="114300" indent="0">
              <a:buNone/>
            </a:pPr>
            <a:r>
              <a:rPr lang="en-US" sz="6400" dirty="0">
                <a:solidFill>
                  <a:srgbClr val="FF40FF"/>
                </a:solidFill>
              </a:rPr>
              <a:t># Job Name</a:t>
            </a:r>
          </a:p>
          <a:p>
            <a:pPr marL="114300" indent="0">
              <a:buNone/>
            </a:pPr>
            <a:r>
              <a:rPr lang="en-US" sz="6400" dirty="0"/>
              <a:t>#SBATCH --job-name=</a:t>
            </a:r>
            <a:r>
              <a:rPr lang="en-US" sz="6400" dirty="0" err="1"/>
              <a:t>arrayjob</a:t>
            </a:r>
            <a:r>
              <a:rPr lang="en-US" sz="6400" dirty="0"/>
              <a:t> </a:t>
            </a:r>
          </a:p>
          <a:p>
            <a:pPr marL="114300" indent="0">
              <a:buNone/>
            </a:pPr>
            <a:r>
              <a:rPr lang="en-US" sz="6400" dirty="0">
                <a:solidFill>
                  <a:srgbClr val="FF40FF"/>
                </a:solidFill>
              </a:rPr>
              <a:t># </a:t>
            </a:r>
            <a:r>
              <a:rPr lang="en-US" sz="6400" dirty="0" err="1">
                <a:solidFill>
                  <a:srgbClr val="FF40FF"/>
                </a:solidFill>
              </a:rPr>
              <a:t>Walltime</a:t>
            </a:r>
            <a:r>
              <a:rPr lang="en-US" sz="6400" dirty="0">
                <a:solidFill>
                  <a:srgbClr val="FF40FF"/>
                </a:solidFill>
              </a:rPr>
              <a:t> requested</a:t>
            </a:r>
          </a:p>
          <a:p>
            <a:pPr marL="114300" indent="0">
              <a:buNone/>
            </a:pPr>
            <a:r>
              <a:rPr lang="en-US" sz="6400" dirty="0"/>
              <a:t>#SBATCH --time=0:10:00</a:t>
            </a:r>
            <a:endParaRPr lang="en-US" sz="6400" dirty="0">
              <a:solidFill>
                <a:srgbClr val="FF40FF"/>
              </a:solidFill>
            </a:endParaRPr>
          </a:p>
          <a:p>
            <a:pPr marL="114300" indent="0">
              <a:buNone/>
            </a:pPr>
            <a:r>
              <a:rPr lang="en-US" sz="6400" dirty="0">
                <a:solidFill>
                  <a:srgbClr val="FF40FF"/>
                </a:solidFill>
              </a:rPr>
              <a:t>#Add partition</a:t>
            </a:r>
          </a:p>
          <a:p>
            <a:pPr marL="114300" indent="0">
              <a:buNone/>
            </a:pPr>
            <a:r>
              <a:rPr lang="en-US" sz="6400" dirty="0"/>
              <a:t>#SBATCH --partition=</a:t>
            </a:r>
            <a:r>
              <a:rPr lang="en-US" sz="6400" dirty="0" err="1"/>
              <a:t>broadwl-lc</a:t>
            </a:r>
            <a:endParaRPr lang="en-US" sz="6400" dirty="0"/>
          </a:p>
          <a:p>
            <a:pPr marL="114300" indent="0">
              <a:buNone/>
            </a:pPr>
            <a:endParaRPr lang="en-US" sz="6400" dirty="0">
              <a:solidFill>
                <a:srgbClr val="FF40FF"/>
              </a:solidFill>
            </a:endParaRPr>
          </a:p>
          <a:p>
            <a:pPr marL="114300" indent="0">
              <a:buNone/>
            </a:pPr>
            <a:r>
              <a:rPr lang="en-US" sz="6400" dirty="0">
                <a:solidFill>
                  <a:srgbClr val="FF40FF"/>
                </a:solidFill>
              </a:rPr>
              <a:t># Provide index values (TASK IDs)</a:t>
            </a:r>
          </a:p>
          <a:p>
            <a:pPr marL="114300" indent="0">
              <a:buNone/>
            </a:pPr>
            <a:r>
              <a:rPr lang="en-US" sz="6400" dirty="0"/>
              <a:t>#SBATCH --</a:t>
            </a:r>
            <a:r>
              <a:rPr lang="en-US" sz="6400" b="1" dirty="0"/>
              <a:t>array</a:t>
            </a:r>
            <a:r>
              <a:rPr lang="en-US" sz="6400" dirty="0"/>
              <a:t>=1-16</a:t>
            </a:r>
          </a:p>
          <a:p>
            <a:pPr marL="114300" indent="0">
              <a:buNone/>
            </a:pPr>
            <a:endParaRPr lang="en-US" sz="6400" dirty="0"/>
          </a:p>
          <a:p>
            <a:pPr marL="114300" indent="0">
              <a:buNone/>
            </a:pPr>
            <a:r>
              <a:rPr lang="en-US" sz="6400" dirty="0">
                <a:solidFill>
                  <a:srgbClr val="FF40FF"/>
                </a:solidFill>
              </a:rPr>
              <a:t># Use '%A' for array-job ID, '%J' for job ID and '%a' for task ID</a:t>
            </a:r>
          </a:p>
          <a:p>
            <a:pPr marL="114300" indent="0">
              <a:buNone/>
            </a:pPr>
            <a:r>
              <a:rPr lang="en-US" sz="6400" dirty="0"/>
              <a:t>#SBATCH --error=</a:t>
            </a:r>
            <a:r>
              <a:rPr lang="en-US" sz="6400" dirty="0" err="1"/>
              <a:t>maths%A</a:t>
            </a:r>
            <a:r>
              <a:rPr lang="en-US" sz="6400" dirty="0"/>
              <a:t>-%</a:t>
            </a:r>
            <a:r>
              <a:rPr lang="en-US" sz="6400" dirty="0" err="1"/>
              <a:t>a.err</a:t>
            </a:r>
            <a:endParaRPr lang="en-US" sz="6400" dirty="0"/>
          </a:p>
          <a:p>
            <a:pPr marL="114300" indent="0">
              <a:buNone/>
            </a:pPr>
            <a:r>
              <a:rPr lang="en-US" sz="6400" dirty="0"/>
              <a:t>#SBATCH --output=</a:t>
            </a:r>
            <a:r>
              <a:rPr lang="en-US" sz="6400" dirty="0" err="1"/>
              <a:t>maths%A</a:t>
            </a:r>
            <a:r>
              <a:rPr lang="en-US" sz="6400" dirty="0"/>
              <a:t>-%</a:t>
            </a:r>
            <a:r>
              <a:rPr lang="en-US" sz="6400" dirty="0" err="1"/>
              <a:t>a.out</a:t>
            </a:r>
            <a:endParaRPr lang="en-US" sz="6400" dirty="0"/>
          </a:p>
          <a:p>
            <a:pPr marL="114300" indent="0">
              <a:buNone/>
            </a:pPr>
            <a:endParaRPr lang="en-US" sz="6400" dirty="0">
              <a:solidFill>
                <a:srgbClr val="FF40FF"/>
              </a:solidFill>
            </a:endParaRPr>
          </a:p>
          <a:p>
            <a:pPr marL="114300" indent="0">
              <a:buNone/>
            </a:pPr>
            <a:r>
              <a:rPr lang="en-US" sz="6400" dirty="0">
                <a:solidFill>
                  <a:srgbClr val="FF40FF"/>
                </a:solidFill>
              </a:rPr>
              <a:t># single core</a:t>
            </a:r>
          </a:p>
          <a:p>
            <a:pPr marL="114300" indent="0">
              <a:buNone/>
            </a:pPr>
            <a:r>
              <a:rPr lang="en-US" sz="6400" dirty="0"/>
              <a:t>#SBATCH --</a:t>
            </a:r>
            <a:r>
              <a:rPr lang="en-US" sz="6400" dirty="0" err="1"/>
              <a:t>ntasks</a:t>
            </a:r>
            <a:r>
              <a:rPr lang="en-US" sz="6400" dirty="0"/>
              <a:t>-per-node=1</a:t>
            </a:r>
          </a:p>
          <a:p>
            <a:pPr marL="114300" indent="0">
              <a:buNone/>
            </a:pPr>
            <a:r>
              <a:rPr lang="en-US" sz="6400" dirty="0"/>
              <a:t>#SBATCH --mem-per-</a:t>
            </a:r>
            <a:r>
              <a:rPr lang="en-US" sz="6400" dirty="0" err="1"/>
              <a:t>cpu</a:t>
            </a:r>
            <a:r>
              <a:rPr lang="en-US" sz="6400" dirty="0"/>
              <a:t>=2000</a:t>
            </a:r>
          </a:p>
          <a:p>
            <a:pPr marL="114300" indent="0">
              <a:buNone/>
            </a:pPr>
            <a:endParaRPr lang="en-US" sz="6400" dirty="0"/>
          </a:p>
          <a:p>
            <a:pPr marL="114300" indent="0">
              <a:buNone/>
            </a:pPr>
            <a:r>
              <a:rPr lang="en-US" sz="6400" dirty="0"/>
              <a:t># Use the </a:t>
            </a:r>
            <a:r>
              <a:rPr lang="en-US" sz="6400" b="1" dirty="0"/>
              <a:t>$SLURM_ARRAY_TASK_ID </a:t>
            </a:r>
            <a:r>
              <a:rPr lang="en-US" sz="6400" dirty="0"/>
              <a:t>variable to provide different inputs for each job</a:t>
            </a:r>
          </a:p>
          <a:p>
            <a:pPr marL="114300" indent="0">
              <a:buNone/>
            </a:pPr>
            <a:r>
              <a:rPr lang="en-US" sz="6400" dirty="0"/>
              <a:t>input=$((SLURM_ARRAY_TASK_ID*1000+2))</a:t>
            </a:r>
          </a:p>
          <a:p>
            <a:pPr marL="114300" indent="0">
              <a:buNone/>
            </a:pPr>
            <a:r>
              <a:rPr lang="en-US" sz="6400" dirty="0"/>
              <a:t>echo "Running job array number: "$SLURM_ARRAY_TASK_ID "input " $input</a:t>
            </a:r>
          </a:p>
          <a:p>
            <a:pPr marL="0" indent="0">
              <a:buNone/>
            </a:pPr>
            <a:endParaRPr lang="en-US" sz="6400" dirty="0"/>
          </a:p>
          <a:p>
            <a:pPr marL="0" indent="0">
              <a:buNone/>
            </a:pPr>
            <a:r>
              <a:rPr lang="en-US" sz="6400" dirty="0"/>
              <a:t>                            </a:t>
            </a:r>
          </a:p>
          <a:p>
            <a:endParaRPr lang="en-US" dirty="0"/>
          </a:p>
          <a:p>
            <a:endParaRPr lang="en-US" dirty="0"/>
          </a:p>
        </p:txBody>
      </p:sp>
    </p:spTree>
    <p:extLst>
      <p:ext uri="{BB962C8B-B14F-4D97-AF65-F5344CB8AC3E}">
        <p14:creationId xmlns:p14="http://schemas.microsoft.com/office/powerpoint/2010/main" val="2654408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5A3B-AB58-5246-AE23-C2B0076B564F}"/>
              </a:ext>
            </a:extLst>
          </p:cNvPr>
          <p:cNvSpPr>
            <a:spLocks noGrp="1"/>
          </p:cNvSpPr>
          <p:nvPr>
            <p:ph type="title"/>
          </p:nvPr>
        </p:nvSpPr>
        <p:spPr>
          <a:xfrm>
            <a:off x="578385" y="2577163"/>
            <a:ext cx="8229600" cy="1143000"/>
          </a:xfrm>
        </p:spPr>
        <p:txBody>
          <a:bodyPr>
            <a:normAutofit fontScale="90000"/>
          </a:bodyPr>
          <a:lstStyle/>
          <a:p>
            <a:r>
              <a:rPr lang="en-US" dirty="0"/>
              <a:t>Please do the Exercise; </a:t>
            </a:r>
            <a:br>
              <a:rPr lang="en-US" dirty="0"/>
            </a:br>
            <a:r>
              <a:rPr lang="en-US" dirty="0"/>
              <a:t>Ex-6 in Repo</a:t>
            </a:r>
          </a:p>
        </p:txBody>
      </p:sp>
      <p:sp>
        <p:nvSpPr>
          <p:cNvPr id="4" name="Slide Number Placeholder 3">
            <a:extLst>
              <a:ext uri="{FF2B5EF4-FFF2-40B4-BE49-F238E27FC236}">
                <a16:creationId xmlns:a16="http://schemas.microsoft.com/office/drawing/2014/main" id="{41890716-88C4-EE48-9B30-926D90CA4711}"/>
              </a:ext>
            </a:extLst>
          </p:cNvPr>
          <p:cNvSpPr>
            <a:spLocks noGrp="1"/>
          </p:cNvSpPr>
          <p:nvPr>
            <p:ph type="sldNum" sz="quarter" idx="12"/>
          </p:nvPr>
        </p:nvSpPr>
        <p:spPr/>
        <p:txBody>
          <a:bodyPr/>
          <a:lstStyle/>
          <a:p>
            <a:fld id="{E7921454-9842-364F-AE15-5087F31B435C}" type="slidenum">
              <a:rPr lang="en-US" smtClean="0"/>
              <a:t>42</a:t>
            </a:fld>
            <a:endParaRPr lang="en-US" dirty="0"/>
          </a:p>
        </p:txBody>
      </p:sp>
    </p:spTree>
    <p:extLst>
      <p:ext uri="{BB962C8B-B14F-4D97-AF65-F5344CB8AC3E}">
        <p14:creationId xmlns:p14="http://schemas.microsoft.com/office/powerpoint/2010/main" val="2665476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385CFE-61FA-1F47-BE6D-F05261C2D255}"/>
              </a:ext>
            </a:extLst>
          </p:cNvPr>
          <p:cNvSpPr>
            <a:spLocks noGrp="1"/>
          </p:cNvSpPr>
          <p:nvPr>
            <p:ph type="sldNum" sz="quarter" idx="12"/>
          </p:nvPr>
        </p:nvSpPr>
        <p:spPr/>
        <p:txBody>
          <a:bodyPr/>
          <a:lstStyle/>
          <a:p>
            <a:fld id="{E7921454-9842-364F-AE15-5087F31B435C}" type="slidenum">
              <a:rPr lang="en-US" smtClean="0"/>
              <a:t>43</a:t>
            </a:fld>
            <a:endParaRPr lang="en-US" dirty="0"/>
          </a:p>
        </p:txBody>
      </p:sp>
      <p:pic>
        <p:nvPicPr>
          <p:cNvPr id="5" name="Picture 4">
            <a:extLst>
              <a:ext uri="{FF2B5EF4-FFF2-40B4-BE49-F238E27FC236}">
                <a16:creationId xmlns:a16="http://schemas.microsoft.com/office/drawing/2014/main" id="{5E676A57-B0B1-0B4F-A1EA-30E896549E3D}"/>
              </a:ext>
            </a:extLst>
          </p:cNvPr>
          <p:cNvPicPr>
            <a:picLocks noChangeAspect="1"/>
          </p:cNvPicPr>
          <p:nvPr/>
        </p:nvPicPr>
        <p:blipFill>
          <a:blip r:embed="rId2"/>
          <a:stretch>
            <a:fillRect/>
          </a:stretch>
        </p:blipFill>
        <p:spPr>
          <a:xfrm>
            <a:off x="457200" y="2252769"/>
            <a:ext cx="8431932" cy="2352461"/>
          </a:xfrm>
          <a:prstGeom prst="rect">
            <a:avLst/>
          </a:prstGeom>
        </p:spPr>
      </p:pic>
      <p:sp>
        <p:nvSpPr>
          <p:cNvPr id="6" name="Title 1">
            <a:extLst>
              <a:ext uri="{FF2B5EF4-FFF2-40B4-BE49-F238E27FC236}">
                <a16:creationId xmlns:a16="http://schemas.microsoft.com/office/drawing/2014/main" id="{784E2393-5084-D04A-8228-2617649D5928}"/>
              </a:ext>
            </a:extLst>
          </p:cNvPr>
          <p:cNvSpPr txBox="1">
            <a:spLocks/>
          </p:cNvSpPr>
          <p:nvPr/>
        </p:nvSpPr>
        <p:spPr>
          <a:xfrm>
            <a:off x="457200" y="38053"/>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dependent jobs</a:t>
            </a:r>
          </a:p>
          <a:p>
            <a:endParaRPr lang="en-US" b="1" dirty="0">
              <a:solidFill>
                <a:srgbClr val="0070C0"/>
              </a:solidFill>
            </a:endParaRPr>
          </a:p>
        </p:txBody>
      </p:sp>
      <p:sp>
        <p:nvSpPr>
          <p:cNvPr id="10" name="TextBox 9">
            <a:extLst>
              <a:ext uri="{FF2B5EF4-FFF2-40B4-BE49-F238E27FC236}">
                <a16:creationId xmlns:a16="http://schemas.microsoft.com/office/drawing/2014/main" id="{1A92FABE-9BBE-0E47-96D5-A6A48D96B763}"/>
              </a:ext>
            </a:extLst>
          </p:cNvPr>
          <p:cNvSpPr txBox="1"/>
          <p:nvPr/>
        </p:nvSpPr>
        <p:spPr>
          <a:xfrm>
            <a:off x="892366" y="969483"/>
            <a:ext cx="5816906" cy="923330"/>
          </a:xfrm>
          <a:prstGeom prst="rect">
            <a:avLst/>
          </a:prstGeom>
          <a:noFill/>
        </p:spPr>
        <p:txBody>
          <a:bodyPr wrap="square" rtlCol="0">
            <a:spAutoFit/>
          </a:bodyPr>
          <a:lstStyle/>
          <a:p>
            <a:r>
              <a:rPr lang="en-US" dirty="0">
                <a:solidFill>
                  <a:srgbClr val="FF0000"/>
                </a:solidFill>
              </a:rPr>
              <a:t>SLURM Rule:</a:t>
            </a:r>
          </a:p>
          <a:p>
            <a:r>
              <a:rPr lang="en-US" dirty="0">
                <a:solidFill>
                  <a:srgbClr val="FF0000"/>
                </a:solidFill>
              </a:rPr>
              <a:t>	</a:t>
            </a:r>
            <a:r>
              <a:rPr lang="en-US" i="1" dirty="0" err="1"/>
              <a:t>sbatch</a:t>
            </a:r>
            <a:r>
              <a:rPr lang="en-US" i="1" dirty="0"/>
              <a:t> --dependency=</a:t>
            </a:r>
            <a:r>
              <a:rPr lang="en-US" i="1" dirty="0" err="1"/>
              <a:t>type:job_id</a:t>
            </a:r>
            <a:r>
              <a:rPr lang="en-US" i="1" dirty="0"/>
              <a:t> </a:t>
            </a:r>
            <a:r>
              <a:rPr lang="en-US" i="1" dirty="0" err="1"/>
              <a:t>jobfile</a:t>
            </a:r>
            <a:endParaRPr lang="en-US" i="1" dirty="0"/>
          </a:p>
          <a:p>
            <a:endParaRPr lang="en-US" dirty="0">
              <a:solidFill>
                <a:srgbClr val="FF0000"/>
              </a:solidFill>
            </a:endParaRPr>
          </a:p>
        </p:txBody>
      </p:sp>
    </p:spTree>
    <p:extLst>
      <p:ext uri="{BB962C8B-B14F-4D97-AF65-F5344CB8AC3E}">
        <p14:creationId xmlns:p14="http://schemas.microsoft.com/office/powerpoint/2010/main" val="444448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CB5128-457D-B746-90EE-25419D3C653E}"/>
              </a:ext>
            </a:extLst>
          </p:cNvPr>
          <p:cNvSpPr>
            <a:spLocks noGrp="1"/>
          </p:cNvSpPr>
          <p:nvPr>
            <p:ph type="sldNum" sz="quarter" idx="12"/>
          </p:nvPr>
        </p:nvSpPr>
        <p:spPr/>
        <p:txBody>
          <a:bodyPr/>
          <a:lstStyle/>
          <a:p>
            <a:fld id="{E7921454-9842-364F-AE15-5087F31B435C}" type="slidenum">
              <a:rPr lang="en-US" smtClean="0"/>
              <a:t>44</a:t>
            </a:fld>
            <a:endParaRPr lang="en-US" dirty="0"/>
          </a:p>
        </p:txBody>
      </p:sp>
      <p:graphicFrame>
        <p:nvGraphicFramePr>
          <p:cNvPr id="5" name="Table 4">
            <a:extLst>
              <a:ext uri="{FF2B5EF4-FFF2-40B4-BE49-F238E27FC236}">
                <a16:creationId xmlns:a16="http://schemas.microsoft.com/office/drawing/2014/main" id="{0C18D562-0CC1-1140-B429-E3B21D108BFB}"/>
              </a:ext>
            </a:extLst>
          </p:cNvPr>
          <p:cNvGraphicFramePr>
            <a:graphicFrameLocks noGrp="1"/>
          </p:cNvGraphicFramePr>
          <p:nvPr>
            <p:extLst>
              <p:ext uri="{D42A27DB-BD31-4B8C-83A1-F6EECF244321}">
                <p14:modId xmlns:p14="http://schemas.microsoft.com/office/powerpoint/2010/main" val="2748953398"/>
              </p:ext>
            </p:extLst>
          </p:nvPr>
        </p:nvGraphicFramePr>
        <p:xfrm>
          <a:off x="451692" y="1129289"/>
          <a:ext cx="8692308" cy="3078448"/>
        </p:xfrm>
        <a:graphic>
          <a:graphicData uri="http://schemas.openxmlformats.org/drawingml/2006/table">
            <a:tbl>
              <a:tblPr/>
              <a:tblGrid>
                <a:gridCol w="4346154">
                  <a:extLst>
                    <a:ext uri="{9D8B030D-6E8A-4147-A177-3AD203B41FA5}">
                      <a16:colId xmlns:a16="http://schemas.microsoft.com/office/drawing/2014/main" val="2898245909"/>
                    </a:ext>
                  </a:extLst>
                </a:gridCol>
                <a:gridCol w="4346154">
                  <a:extLst>
                    <a:ext uri="{9D8B030D-6E8A-4147-A177-3AD203B41FA5}">
                      <a16:colId xmlns:a16="http://schemas.microsoft.com/office/drawing/2014/main" val="2384203281"/>
                    </a:ext>
                  </a:extLst>
                </a:gridCol>
              </a:tblGrid>
              <a:tr h="492028">
                <a:tc>
                  <a:txBody>
                    <a:bodyPr/>
                    <a:lstStyle/>
                    <a:p>
                      <a:pPr fontAlgn="ctr"/>
                      <a:r>
                        <a:rPr lang="en-US" sz="1300" dirty="0">
                          <a:effectLst/>
                        </a:rPr>
                        <a:t>after</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This job can begin execution after the specified jobs have begun execution</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0525170"/>
                  </a:ext>
                </a:extLst>
              </a:tr>
              <a:tr h="399945">
                <a:tc>
                  <a:txBody>
                    <a:bodyPr/>
                    <a:lstStyle/>
                    <a:p>
                      <a:pPr fontAlgn="ctr"/>
                      <a:r>
                        <a:rPr lang="en-US" sz="1300" dirty="0" err="1">
                          <a:effectLst/>
                        </a:rPr>
                        <a:t>afterany</a:t>
                      </a:r>
                      <a:endParaRPr lang="en-US" sz="1300" dirty="0">
                        <a:effectLst/>
                      </a:endParaRP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This job can begin execution after the specified jobs have terminated.</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7723762"/>
                  </a:ext>
                </a:extLst>
              </a:tr>
              <a:tr h="575532">
                <a:tc>
                  <a:txBody>
                    <a:bodyPr/>
                    <a:lstStyle/>
                    <a:p>
                      <a:pPr fontAlgn="ctr"/>
                      <a:r>
                        <a:rPr lang="en-US" sz="1300">
                          <a:effectLst/>
                        </a:rPr>
                        <a:t>aftercorr</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A task of this job array can begin execution after the corresponding task ID in the specified job has completed successfully</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5371"/>
                  </a:ext>
                </a:extLst>
              </a:tr>
              <a:tr h="399945">
                <a:tc>
                  <a:txBody>
                    <a:bodyPr/>
                    <a:lstStyle/>
                    <a:p>
                      <a:pPr fontAlgn="ctr"/>
                      <a:r>
                        <a:rPr lang="en-US" sz="1300">
                          <a:effectLst/>
                        </a:rPr>
                        <a:t>afternotok</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This job can begin execution after the specified jobs have terminated in some failed state</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6524025"/>
                  </a:ext>
                </a:extLst>
              </a:tr>
              <a:tr h="399945">
                <a:tc>
                  <a:txBody>
                    <a:bodyPr/>
                    <a:lstStyle/>
                    <a:p>
                      <a:pPr fontAlgn="ctr"/>
                      <a:r>
                        <a:rPr lang="en-US" sz="1300">
                          <a:effectLst/>
                        </a:rPr>
                        <a:t>afterok</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a:effectLst/>
                        </a:rPr>
                        <a:t>This job can begin execution after the specified jobs have successfully executed</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903968"/>
                  </a:ext>
                </a:extLst>
              </a:tr>
              <a:tr h="575532">
                <a:tc>
                  <a:txBody>
                    <a:bodyPr/>
                    <a:lstStyle/>
                    <a:p>
                      <a:pPr fontAlgn="ctr"/>
                      <a:r>
                        <a:rPr lang="en-US" sz="1300">
                          <a:effectLst/>
                        </a:rPr>
                        <a:t>singleton</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1300" dirty="0">
                          <a:effectLst/>
                        </a:rPr>
                        <a:t>This job can begin execution after any previously launched jobs sharing the same job name and user have terminated</a:t>
                      </a:r>
                    </a:p>
                  </a:txBody>
                  <a:tcPr marL="56952" marR="56952" marT="28476" marB="284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4564359"/>
                  </a:ext>
                </a:extLst>
              </a:tr>
            </a:tbl>
          </a:graphicData>
        </a:graphic>
      </p:graphicFrame>
      <p:sp>
        <p:nvSpPr>
          <p:cNvPr id="6" name="Title 1">
            <a:extLst>
              <a:ext uri="{FF2B5EF4-FFF2-40B4-BE49-F238E27FC236}">
                <a16:creationId xmlns:a16="http://schemas.microsoft.com/office/drawing/2014/main" id="{15F70185-143D-C249-A0AB-C4FDBDF6CF17}"/>
              </a:ext>
            </a:extLst>
          </p:cNvPr>
          <p:cNvSpPr txBox="1">
            <a:spLocks/>
          </p:cNvSpPr>
          <p:nvPr/>
        </p:nvSpPr>
        <p:spPr>
          <a:xfrm>
            <a:off x="457200" y="183862"/>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dependent jobs</a:t>
            </a:r>
          </a:p>
          <a:p>
            <a:endParaRPr lang="en-US" b="1" dirty="0">
              <a:solidFill>
                <a:srgbClr val="0070C0"/>
              </a:solidFill>
            </a:endParaRPr>
          </a:p>
        </p:txBody>
      </p:sp>
      <p:sp>
        <p:nvSpPr>
          <p:cNvPr id="10" name="Title 1">
            <a:extLst>
              <a:ext uri="{FF2B5EF4-FFF2-40B4-BE49-F238E27FC236}">
                <a16:creationId xmlns:a16="http://schemas.microsoft.com/office/drawing/2014/main" id="{B2586D0A-01E4-2643-9878-D9B441D9B4FB}"/>
              </a:ext>
            </a:extLst>
          </p:cNvPr>
          <p:cNvSpPr>
            <a:spLocks noGrp="1"/>
          </p:cNvSpPr>
          <p:nvPr>
            <p:ph type="title"/>
          </p:nvPr>
        </p:nvSpPr>
        <p:spPr>
          <a:xfrm>
            <a:off x="225845" y="4912739"/>
            <a:ext cx="8229600" cy="1143000"/>
          </a:xfrm>
        </p:spPr>
        <p:txBody>
          <a:bodyPr>
            <a:normAutofit fontScale="90000"/>
          </a:bodyPr>
          <a:lstStyle/>
          <a:p>
            <a:r>
              <a:rPr lang="en-US" dirty="0"/>
              <a:t>Please do the Exercise; </a:t>
            </a:r>
            <a:br>
              <a:rPr lang="en-US" dirty="0"/>
            </a:br>
            <a:r>
              <a:rPr lang="en-US" dirty="0"/>
              <a:t>Ex-7 in Repo</a:t>
            </a:r>
          </a:p>
        </p:txBody>
      </p:sp>
    </p:spTree>
    <p:extLst>
      <p:ext uri="{BB962C8B-B14F-4D97-AF65-F5344CB8AC3E}">
        <p14:creationId xmlns:p14="http://schemas.microsoft.com/office/powerpoint/2010/main" val="638111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0"/>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Parallel batch jobs</a:t>
            </a:r>
          </a:p>
        </p:txBody>
      </p:sp>
      <p:sp>
        <p:nvSpPr>
          <p:cNvPr id="3" name="Content Placeholder 2">
            <a:extLst>
              <a:ext uri="{FF2B5EF4-FFF2-40B4-BE49-F238E27FC236}">
                <a16:creationId xmlns:a16="http://schemas.microsoft.com/office/drawing/2014/main" id="{39A19F1A-043C-8143-BB05-EC4C4D742946}"/>
              </a:ext>
            </a:extLst>
          </p:cNvPr>
          <p:cNvSpPr>
            <a:spLocks noGrp="1"/>
          </p:cNvSpPr>
          <p:nvPr>
            <p:ph idx="1"/>
          </p:nvPr>
        </p:nvSpPr>
        <p:spPr>
          <a:xfrm>
            <a:off x="457200" y="846138"/>
            <a:ext cx="8229600" cy="5307914"/>
          </a:xfrm>
        </p:spPr>
        <p:txBody>
          <a:bodyPr>
            <a:noAutofit/>
          </a:bodyPr>
          <a:lstStyle/>
          <a:p>
            <a:pPr marL="0" indent="0">
              <a:buNone/>
            </a:pPr>
            <a:r>
              <a:rPr lang="en-US" sz="1800" i="1" dirty="0"/>
              <a:t>#!/bin/</a:t>
            </a:r>
            <a:r>
              <a:rPr lang="en-US" sz="1800" i="1" dirty="0" err="1"/>
              <a:t>sh</a:t>
            </a:r>
            <a:r>
              <a:rPr lang="en-US" sz="1800" dirty="0"/>
              <a:t> </a:t>
            </a:r>
          </a:p>
          <a:p>
            <a:pPr marL="0" indent="0">
              <a:buNone/>
            </a:pPr>
            <a:r>
              <a:rPr lang="en-US" sz="1800" i="1" dirty="0"/>
              <a:t>#SBATCH --time=01:00:00</a:t>
            </a:r>
            <a:r>
              <a:rPr lang="en-US" sz="1800" dirty="0"/>
              <a:t> </a:t>
            </a:r>
          </a:p>
          <a:p>
            <a:pPr marL="0" indent="0">
              <a:buNone/>
            </a:pPr>
            <a:r>
              <a:rPr lang="en-US" sz="1800" i="1" dirty="0"/>
              <a:t>#SBATCH --partition=</a:t>
            </a:r>
            <a:r>
              <a:rPr lang="en-US" sz="1800" i="1" dirty="0" err="1"/>
              <a:t>broadwl</a:t>
            </a:r>
            <a:r>
              <a:rPr lang="en-US" sz="1800" dirty="0"/>
              <a:t> </a:t>
            </a:r>
          </a:p>
          <a:p>
            <a:pPr marL="0" indent="0">
              <a:buNone/>
            </a:pPr>
            <a:r>
              <a:rPr lang="en-US" sz="1800" i="1" dirty="0"/>
              <a:t>#SBATCH </a:t>
            </a:r>
            <a:r>
              <a:rPr lang="en-US" sz="1800" i="1" dirty="0">
                <a:solidFill>
                  <a:srgbClr val="C00000"/>
                </a:solidFill>
              </a:rPr>
              <a:t>--</a:t>
            </a:r>
            <a:r>
              <a:rPr lang="en-US" sz="1800" i="1" dirty="0" err="1">
                <a:solidFill>
                  <a:srgbClr val="C00000"/>
                </a:solidFill>
              </a:rPr>
              <a:t>ntasks</a:t>
            </a:r>
            <a:r>
              <a:rPr lang="en-US" sz="1800" i="1" dirty="0">
                <a:solidFill>
                  <a:srgbClr val="C00000"/>
                </a:solidFill>
              </a:rPr>
              <a:t>=28</a:t>
            </a:r>
            <a:r>
              <a:rPr lang="en-US" sz="1800" dirty="0">
                <a:solidFill>
                  <a:srgbClr val="C00000"/>
                </a:solidFill>
              </a:rPr>
              <a:t> </a:t>
            </a:r>
          </a:p>
          <a:p>
            <a:pPr marL="0" indent="0">
              <a:buNone/>
            </a:pPr>
            <a:r>
              <a:rPr lang="en-US" sz="1800" i="1" dirty="0"/>
              <a:t>#SBATCH --mem-per-</a:t>
            </a:r>
            <a:r>
              <a:rPr lang="en-US" sz="1800" i="1" dirty="0" err="1"/>
              <a:t>cpu</a:t>
            </a:r>
            <a:r>
              <a:rPr lang="en-US" sz="1800" i="1" dirty="0"/>
              <a:t>=2G # NOTE DO NOT USE THE --mem= OPTION </a:t>
            </a:r>
          </a:p>
          <a:p>
            <a:pPr marL="0" indent="0">
              <a:buNone/>
            </a:pPr>
            <a:r>
              <a:rPr lang="en-US" sz="1800" i="1" dirty="0"/>
              <a:t># Load the default version of GNU parallel.</a:t>
            </a:r>
            <a:r>
              <a:rPr lang="en-US" sz="1800" dirty="0"/>
              <a:t> module load parallel </a:t>
            </a:r>
          </a:p>
          <a:p>
            <a:pPr marL="0" indent="0">
              <a:buNone/>
            </a:pPr>
            <a:r>
              <a:rPr lang="en-US" sz="1800" dirty="0"/>
              <a:t># set the max number of processes (which determine the max per processor)</a:t>
            </a:r>
          </a:p>
          <a:p>
            <a:pPr marL="0" indent="0">
              <a:buNone/>
            </a:pPr>
            <a:r>
              <a:rPr lang="en-US" sz="1800" dirty="0" err="1"/>
              <a:t>ulimit</a:t>
            </a:r>
            <a:r>
              <a:rPr lang="en-US" sz="1800" dirty="0"/>
              <a:t> -u 10000 </a:t>
            </a:r>
          </a:p>
          <a:p>
            <a:pPr marL="0" indent="0">
              <a:buNone/>
            </a:pPr>
            <a:r>
              <a:rPr lang="en-US" sz="1800" i="1" dirty="0"/>
              <a:t># This specifies the options used to run </a:t>
            </a:r>
            <a:r>
              <a:rPr lang="en-US" sz="1800" i="1" dirty="0" err="1"/>
              <a:t>srun</a:t>
            </a:r>
            <a:r>
              <a:rPr lang="en-US" sz="1800" i="1" dirty="0"/>
              <a:t>. The "-N1 -n1" options are</a:t>
            </a:r>
            <a:r>
              <a:rPr lang="en-US" sz="1800" dirty="0"/>
              <a:t> </a:t>
            </a:r>
          </a:p>
          <a:p>
            <a:pPr marL="0" indent="0">
              <a:buNone/>
            </a:pPr>
            <a:r>
              <a:rPr lang="en-US" sz="1800" i="1" dirty="0"/>
              <a:t># used to allocates a single core to each task.</a:t>
            </a:r>
            <a:r>
              <a:rPr lang="en-US" sz="1800" dirty="0"/>
              <a:t> </a:t>
            </a:r>
          </a:p>
          <a:p>
            <a:pPr marL="0" indent="0">
              <a:buNone/>
            </a:pPr>
            <a:r>
              <a:rPr lang="en-US" sz="1800" dirty="0" err="1"/>
              <a:t>srun</a:t>
            </a:r>
            <a:r>
              <a:rPr lang="en-US" sz="1800" dirty="0"/>
              <a:t>="</a:t>
            </a:r>
            <a:r>
              <a:rPr lang="en-US" sz="1800" dirty="0" err="1"/>
              <a:t>srun</a:t>
            </a:r>
            <a:r>
              <a:rPr lang="en-US" sz="1800" dirty="0"/>
              <a:t> --exclusive -N1 -n1”</a:t>
            </a:r>
          </a:p>
          <a:p>
            <a:pPr marL="0" indent="0">
              <a:buNone/>
            </a:pPr>
            <a:r>
              <a:rPr lang="en-US" sz="1800" dirty="0"/>
              <a:t>#Run GNU parallel</a:t>
            </a:r>
          </a:p>
          <a:p>
            <a:pPr marL="0" indent="0">
              <a:buNone/>
            </a:pPr>
            <a:r>
              <a:rPr lang="en-US" sz="1800" dirty="0"/>
              <a:t>parallel="parallel --delay 0.2 -j $SLURM_NTASKS --</a:t>
            </a:r>
            <a:r>
              <a:rPr lang="en-US" sz="1800" dirty="0" err="1"/>
              <a:t>joblog</a:t>
            </a:r>
            <a:r>
              <a:rPr lang="en-US" sz="1800" dirty="0"/>
              <a:t> </a:t>
            </a:r>
            <a:r>
              <a:rPr lang="en-US" sz="1800" dirty="0" err="1"/>
              <a:t>runtask.log</a:t>
            </a:r>
            <a:r>
              <a:rPr lang="en-US" sz="1800" dirty="0"/>
              <a:t> --resume"</a:t>
            </a:r>
            <a:br>
              <a:rPr lang="en-US" sz="1800" dirty="0"/>
            </a:br>
            <a:r>
              <a:rPr lang="en-US" sz="1800" i="1" dirty="0"/>
              <a:t># Run a script, </a:t>
            </a:r>
            <a:r>
              <a:rPr lang="en-US" sz="1800" i="1" dirty="0" err="1"/>
              <a:t>runtask.sh</a:t>
            </a:r>
            <a:r>
              <a:rPr lang="en-US" sz="1800" i="1" dirty="0"/>
              <a:t>, using GNU parallel and </a:t>
            </a:r>
            <a:r>
              <a:rPr lang="en-US" sz="1800" i="1" dirty="0" err="1"/>
              <a:t>srun</a:t>
            </a:r>
            <a:r>
              <a:rPr lang="en-US" sz="1800" i="1" dirty="0"/>
              <a:t>.</a:t>
            </a:r>
          </a:p>
          <a:p>
            <a:pPr marL="0" indent="0">
              <a:buNone/>
            </a:pPr>
            <a:r>
              <a:rPr lang="en-US" sz="1800" dirty="0"/>
              <a:t>$parallel "$</a:t>
            </a:r>
            <a:r>
              <a:rPr lang="en-US" sz="1800" dirty="0" err="1"/>
              <a:t>srun</a:t>
            </a:r>
            <a:r>
              <a:rPr lang="en-US" sz="1800" dirty="0"/>
              <a:t> ./</a:t>
            </a:r>
            <a:r>
              <a:rPr lang="en-US" sz="1800" dirty="0" err="1"/>
              <a:t>runtask.sh</a:t>
            </a:r>
            <a:r>
              <a:rPr lang="en-US" sz="1800" dirty="0"/>
              <a:t> arg1:{1} &gt; </a:t>
            </a:r>
            <a:r>
              <a:rPr lang="en-US" sz="1800" dirty="0" err="1"/>
              <a:t>runtask.sh</a:t>
            </a:r>
            <a:r>
              <a:rPr lang="en-US" sz="1800" dirty="0"/>
              <a:t>.{1}" ::: </a:t>
            </a:r>
            <a:r>
              <a:rPr lang="en-US" sz="1800" dirty="0">
                <a:solidFill>
                  <a:srgbClr val="C00000"/>
                </a:solidFill>
              </a:rPr>
              <a:t>{1..128}</a:t>
            </a:r>
          </a:p>
          <a:p>
            <a:pPr marL="0" indent="0">
              <a:buNone/>
            </a:pPr>
            <a:r>
              <a:rPr lang="en-US" sz="1800" i="1" dirty="0"/>
              <a:t># Note that if your program does not take any input, use the -n0 option to</a:t>
            </a:r>
            <a:r>
              <a:rPr lang="en-US" sz="1800" dirty="0"/>
              <a:t> </a:t>
            </a:r>
            <a:r>
              <a:rPr lang="en-US" sz="1800" i="1" dirty="0"/>
              <a:t>call the parallel command: #</a:t>
            </a:r>
            <a:r>
              <a:rPr lang="en-US" sz="1800" dirty="0"/>
              <a:t> </a:t>
            </a:r>
            <a:r>
              <a:rPr lang="en-US" sz="1800" i="1" dirty="0"/>
              <a:t># $parallel -n0 </a:t>
            </a:r>
          </a:p>
          <a:p>
            <a:pPr marL="0" indent="0">
              <a:buNone/>
            </a:pPr>
            <a:r>
              <a:rPr lang="en-US" sz="1800" i="1" dirty="0"/>
              <a:t>"$</a:t>
            </a:r>
            <a:r>
              <a:rPr lang="en-US" sz="1800" i="1" dirty="0" err="1"/>
              <a:t>srun</a:t>
            </a:r>
            <a:r>
              <a:rPr lang="en-US" sz="1800" i="1" dirty="0"/>
              <a:t> ./</a:t>
            </a:r>
            <a:r>
              <a:rPr lang="en-US" sz="1800" i="1" dirty="0" err="1"/>
              <a:t>run_noinput_task.sh</a:t>
            </a:r>
            <a:r>
              <a:rPr lang="en-US" sz="1800" i="1" dirty="0"/>
              <a:t> &gt; output.{1}" ::: {1..128}</a:t>
            </a:r>
            <a:br>
              <a:rPr lang="en-US" sz="1800" dirty="0"/>
            </a:br>
            <a:endParaRPr lang="en-US" sz="1800" dirty="0"/>
          </a:p>
        </p:txBody>
      </p:sp>
    </p:spTree>
    <p:extLst>
      <p:ext uri="{BB962C8B-B14F-4D97-AF65-F5344CB8AC3E}">
        <p14:creationId xmlns:p14="http://schemas.microsoft.com/office/powerpoint/2010/main" val="1101939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0"/>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How to submit Parallel batch jobs</a:t>
            </a:r>
          </a:p>
        </p:txBody>
      </p:sp>
      <p:sp>
        <p:nvSpPr>
          <p:cNvPr id="6" name="Title 1">
            <a:extLst>
              <a:ext uri="{FF2B5EF4-FFF2-40B4-BE49-F238E27FC236}">
                <a16:creationId xmlns:a16="http://schemas.microsoft.com/office/drawing/2014/main" id="{DB81B98D-6759-5B4F-9B4E-50AAD7D381B8}"/>
              </a:ext>
            </a:extLst>
          </p:cNvPr>
          <p:cNvSpPr>
            <a:spLocks noGrp="1"/>
          </p:cNvSpPr>
          <p:nvPr>
            <p:ph type="title"/>
          </p:nvPr>
        </p:nvSpPr>
        <p:spPr>
          <a:xfrm>
            <a:off x="457200" y="2286000"/>
            <a:ext cx="8229600" cy="1143000"/>
          </a:xfrm>
        </p:spPr>
        <p:txBody>
          <a:bodyPr>
            <a:normAutofit fontScale="90000"/>
          </a:bodyPr>
          <a:lstStyle/>
          <a:p>
            <a:r>
              <a:rPr lang="en-US" dirty="0"/>
              <a:t>Please do the Exercise; </a:t>
            </a:r>
            <a:br>
              <a:rPr lang="en-US"/>
            </a:br>
            <a:r>
              <a:rPr lang="en-US"/>
              <a:t>Ex-8 </a:t>
            </a:r>
            <a:r>
              <a:rPr lang="en-US" dirty="0"/>
              <a:t>in Repo</a:t>
            </a:r>
          </a:p>
        </p:txBody>
      </p:sp>
    </p:spTree>
    <p:extLst>
      <p:ext uri="{BB962C8B-B14F-4D97-AF65-F5344CB8AC3E}">
        <p14:creationId xmlns:p14="http://schemas.microsoft.com/office/powerpoint/2010/main" val="597479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p>
          <a:p>
            <a:pPr marL="0" indent="0">
              <a:buNone/>
            </a:pPr>
            <a:endParaRPr dirty="0"/>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4155157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34577E-BA9A-2B45-AFB6-F0C582E42363}"/>
              </a:ext>
            </a:extLst>
          </p:cNvPr>
          <p:cNvSpPr>
            <a:spLocks noGrp="1"/>
          </p:cNvSpPr>
          <p:nvPr>
            <p:ph type="sldNum" idx="12"/>
          </p:nvPr>
        </p:nvSpPr>
        <p:spPr/>
        <p:txBody>
          <a:bodyPr/>
          <a:lstStyle/>
          <a:p>
            <a:fld id="{00000000-1234-1234-1234-123412341234}" type="slidenum">
              <a:rPr lang="en" smtClean="0"/>
              <a:pPr/>
              <a:t>48</a:t>
            </a:fld>
            <a:endParaRPr lang="en"/>
          </a:p>
        </p:txBody>
      </p:sp>
      <p:sp>
        <p:nvSpPr>
          <p:cNvPr id="5" name="Title 1">
            <a:extLst>
              <a:ext uri="{FF2B5EF4-FFF2-40B4-BE49-F238E27FC236}">
                <a16:creationId xmlns:a16="http://schemas.microsoft.com/office/drawing/2014/main" id="{F812809E-5656-9A43-9BBE-C617865A2B1E}"/>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
        <p:nvSpPr>
          <p:cNvPr id="6" name="Google Shape;183;p32">
            <a:extLst>
              <a:ext uri="{FF2B5EF4-FFF2-40B4-BE49-F238E27FC236}">
                <a16:creationId xmlns:a16="http://schemas.microsoft.com/office/drawing/2014/main" id="{9B34F3EC-35EE-094A-A4F8-4F929250400C}"/>
              </a:ext>
            </a:extLst>
          </p:cNvPr>
          <p:cNvSpPr txBox="1">
            <a:spLocks/>
          </p:cNvSpPr>
          <p:nvPr/>
        </p:nvSpPr>
        <p:spPr>
          <a:xfrm>
            <a:off x="759468" y="1356968"/>
            <a:ext cx="8019839" cy="768716"/>
          </a:xfrm>
          <a:prstGeom prst="rect">
            <a:avLst/>
          </a:prstGeom>
        </p:spPr>
        <p:txBody>
          <a:bodyPr spcFirstLastPara="1" vert="horz" wrap="square" lIns="121900" tIns="121900" rIns="121900" bIns="121900" rtlCol="0" anchor="t" anchorCtr="0">
            <a:noAutofit/>
          </a:bodyPr>
          <a:lstStyle>
            <a:lvl1pPr marL="609570" lvl="0" indent="-457177" algn="l" defTabSz="457200" rtl="0" eaLnBrk="1" latinLnBrk="0" hangingPunct="1">
              <a:spcBef>
                <a:spcPts val="0"/>
              </a:spcBef>
              <a:spcAft>
                <a:spcPts val="0"/>
              </a:spcAft>
              <a:buSzPts val="1800"/>
              <a:buFont typeface="Arial"/>
              <a:buChar char="●"/>
              <a:defRPr sz="3200" kern="1200">
                <a:solidFill>
                  <a:schemeClr val="tx1"/>
                </a:solidFill>
                <a:latin typeface="+mn-lt"/>
                <a:ea typeface="+mn-ea"/>
                <a:cs typeface="+mn-cs"/>
              </a:defRPr>
            </a:lvl1pPr>
            <a:lvl2pPr marL="1219139" lvl="1" indent="-423312" algn="l" defTabSz="457200" rtl="0" eaLnBrk="1" latinLnBrk="0" hangingPunct="1">
              <a:spcBef>
                <a:spcPts val="2133"/>
              </a:spcBef>
              <a:spcAft>
                <a:spcPts val="0"/>
              </a:spcAft>
              <a:buSzPts val="1400"/>
              <a:buFont typeface="Arial"/>
              <a:buChar char="○"/>
              <a:defRPr sz="2800" kern="1200">
                <a:solidFill>
                  <a:schemeClr val="tx1"/>
                </a:solidFill>
                <a:latin typeface="+mn-lt"/>
                <a:ea typeface="+mn-ea"/>
                <a:cs typeface="+mn-cs"/>
              </a:defRPr>
            </a:lvl2pPr>
            <a:lvl3pPr marL="1828709" lvl="2" indent="-423312" algn="l" defTabSz="457200" rtl="0" eaLnBrk="1" latinLnBrk="0" hangingPunct="1">
              <a:spcBef>
                <a:spcPts val="2133"/>
              </a:spcBef>
              <a:spcAft>
                <a:spcPts val="0"/>
              </a:spcAft>
              <a:buSzPts val="1400"/>
              <a:buFont typeface="Arial"/>
              <a:buChar char="■"/>
              <a:defRPr sz="2400" kern="1200">
                <a:solidFill>
                  <a:schemeClr val="tx1"/>
                </a:solidFill>
                <a:latin typeface="+mn-lt"/>
                <a:ea typeface="+mn-ea"/>
                <a:cs typeface="+mn-cs"/>
              </a:defRPr>
            </a:lvl3pPr>
            <a:lvl4pPr marL="2438278" lvl="3"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4pPr>
            <a:lvl5pPr marL="3047848" lvl="4"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5pPr>
            <a:lvl6pPr marL="3657417" lvl="5"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6pPr>
            <a:lvl7pPr marL="4266987" lvl="6"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7pPr>
            <a:lvl8pPr marL="4876557" lvl="7"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8pPr>
            <a:lvl9pPr marL="5486126" lvl="8" indent="-423312" algn="l" defTabSz="457200" rtl="0" eaLnBrk="1" latinLnBrk="0" hangingPunct="1">
              <a:spcBef>
                <a:spcPts val="2133"/>
              </a:spcBef>
              <a:spcAft>
                <a:spcPts val="2133"/>
              </a:spcAft>
              <a:buSzPts val="1400"/>
              <a:buFont typeface="Arial"/>
              <a:buChar char="■"/>
              <a:defRPr sz="2000" kern="1200">
                <a:solidFill>
                  <a:schemeClr val="tx1"/>
                </a:solidFill>
                <a:latin typeface="+mn-lt"/>
                <a:ea typeface="+mn-ea"/>
                <a:cs typeface="+mn-cs"/>
              </a:defRPr>
            </a:lvl9pPr>
          </a:lstStyle>
          <a:p>
            <a:pPr marL="0" indent="0">
              <a:buFont typeface="Arial"/>
              <a:buNone/>
            </a:pPr>
            <a:r>
              <a:rPr lang="en-US" dirty="0"/>
              <a:t> This depends on the code you are running</a:t>
            </a:r>
          </a:p>
          <a:p>
            <a:pPr marL="0" indent="0">
              <a:spcBef>
                <a:spcPts val="2133"/>
              </a:spcBef>
              <a:spcAft>
                <a:spcPts val="2133"/>
              </a:spcAft>
              <a:buFont typeface="Arial"/>
              <a:buNone/>
            </a:pPr>
            <a:endParaRPr lang="en-US" dirty="0"/>
          </a:p>
        </p:txBody>
      </p:sp>
    </p:spTree>
    <p:extLst>
      <p:ext uri="{BB962C8B-B14F-4D97-AF65-F5344CB8AC3E}">
        <p14:creationId xmlns:p14="http://schemas.microsoft.com/office/powerpoint/2010/main" val="3087392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8"/>
            <a:ext cx="8019839" cy="768716"/>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endParaRPr dirty="0"/>
          </a:p>
          <a:p>
            <a:pPr marL="457200" indent="-457200"/>
            <a:endParaRPr lang="en-US" sz="3000" dirty="0"/>
          </a:p>
          <a:p>
            <a:pPr marL="0" indent="0" algn="ctr">
              <a:buNone/>
            </a:pPr>
            <a:r>
              <a:rPr lang="en-US" sz="3000" b="1" dirty="0">
                <a:solidFill>
                  <a:srgbClr val="C00000"/>
                </a:solidFill>
              </a:rPr>
              <a:t>Nodes/Cores</a:t>
            </a:r>
          </a:p>
          <a:p>
            <a:pPr marL="457200" indent="-457200"/>
            <a:r>
              <a:rPr lang="en-US" sz="3000" dirty="0"/>
              <a:t>Question: is your code parallel? You will need to find out if your code can</a:t>
            </a:r>
          </a:p>
          <a:p>
            <a:pPr marL="1066769" lvl="1" indent="-457200"/>
            <a:r>
              <a:rPr lang="en-US" sz="2400" dirty="0"/>
              <a:t>Run on multiple cores? Run across multiple nodes?</a:t>
            </a:r>
          </a:p>
          <a:p>
            <a:pPr marL="1066769" lvl="1" indent="-457200"/>
            <a:r>
              <a:rPr lang="en-US" sz="2400" dirty="0"/>
              <a:t>Check if your code is threaded, multiprocessor, MPI</a:t>
            </a:r>
          </a:p>
          <a:p>
            <a:pPr marL="457200" indent="-457200"/>
            <a:r>
              <a:rPr lang="en-US" sz="3000" dirty="0"/>
              <a:t>Question: Is your code serial?</a:t>
            </a:r>
          </a:p>
          <a:p>
            <a:pPr marL="1066769" lvl="1" indent="-457200"/>
            <a:r>
              <a:rPr lang="en-US" sz="2400" dirty="0"/>
              <a:t>This means it can only make use of one core</a:t>
            </a:r>
          </a:p>
          <a:p>
            <a:pPr marL="1066769" lvl="1" indent="-457200"/>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258045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5E2DB-89B8-E042-B0CF-5B7E5BC37195}"/>
              </a:ext>
            </a:extLst>
          </p:cNvPr>
          <p:cNvSpPr>
            <a:spLocks noGrp="1"/>
          </p:cNvSpPr>
          <p:nvPr>
            <p:ph type="title"/>
          </p:nvPr>
        </p:nvSpPr>
        <p:spPr>
          <a:xfrm>
            <a:off x="457200" y="-137318"/>
            <a:ext cx="8229600" cy="1088294"/>
          </a:xfrm>
        </p:spPr>
        <p:txBody>
          <a:bodyPr/>
          <a:lstStyle/>
          <a:p>
            <a:r>
              <a:rPr lang="en-US" b="1" dirty="0">
                <a:solidFill>
                  <a:srgbClr val="0070C0"/>
                </a:solidFill>
              </a:rPr>
              <a:t>Some definitions</a:t>
            </a:r>
          </a:p>
        </p:txBody>
      </p:sp>
      <p:sp>
        <p:nvSpPr>
          <p:cNvPr id="3" name="Content Placeholder 2">
            <a:extLst>
              <a:ext uri="{FF2B5EF4-FFF2-40B4-BE49-F238E27FC236}">
                <a16:creationId xmlns:a16="http://schemas.microsoft.com/office/drawing/2014/main" id="{B26F7AE6-F814-DF43-9730-0B2B43B34B21}"/>
              </a:ext>
            </a:extLst>
          </p:cNvPr>
          <p:cNvSpPr>
            <a:spLocks noGrp="1"/>
          </p:cNvSpPr>
          <p:nvPr>
            <p:ph idx="1"/>
          </p:nvPr>
        </p:nvSpPr>
        <p:spPr>
          <a:xfrm>
            <a:off x="219456" y="856539"/>
            <a:ext cx="8714232" cy="5632862"/>
          </a:xfrm>
        </p:spPr>
        <p:txBody>
          <a:bodyPr>
            <a:normAutofit fontScale="85000" lnSpcReduction="10000"/>
          </a:bodyPr>
          <a:lstStyle/>
          <a:p>
            <a:r>
              <a:rPr lang="en-US" dirty="0"/>
              <a:t>A </a:t>
            </a:r>
            <a:r>
              <a:rPr lang="en-US" b="1" dirty="0"/>
              <a:t>processor</a:t>
            </a:r>
            <a:r>
              <a:rPr lang="en-US" dirty="0"/>
              <a:t> is a small chip that responds to and processes the basic instructions that drive a computer. The term </a:t>
            </a:r>
            <a:r>
              <a:rPr lang="en-US" i="1" dirty="0"/>
              <a:t>processor</a:t>
            </a:r>
            <a:r>
              <a:rPr lang="en-US" dirty="0"/>
              <a:t> is used interchangeably with the term </a:t>
            </a:r>
            <a:r>
              <a:rPr lang="en-US" b="1" dirty="0"/>
              <a:t>central processing unit </a:t>
            </a:r>
            <a:r>
              <a:rPr lang="en-US" dirty="0"/>
              <a:t>(CPU)</a:t>
            </a:r>
            <a:endParaRPr lang="en-US" b="1" dirty="0"/>
          </a:p>
          <a:p>
            <a:r>
              <a:rPr lang="en-US" b="1" dirty="0"/>
              <a:t>Core</a:t>
            </a:r>
            <a:r>
              <a:rPr lang="en-US" dirty="0"/>
              <a:t>: The smallest compute unit that can run a program</a:t>
            </a:r>
          </a:p>
          <a:p>
            <a:r>
              <a:rPr lang="en-US" b="1" dirty="0"/>
              <a:t>Socket: </a:t>
            </a:r>
            <a:r>
              <a:rPr lang="en-US" dirty="0"/>
              <a:t>A compute unit, packaged as one and usually made of a single chip often called processor. Modern sockets carry many cores (10, 14, or 20, 24, 28, etc. on most servers)</a:t>
            </a:r>
          </a:p>
          <a:p>
            <a:r>
              <a:rPr lang="en-US" b="1" dirty="0"/>
              <a:t>Node: </a:t>
            </a:r>
            <a:r>
              <a:rPr lang="en-US" dirty="0"/>
              <a:t>A stand-alone computer system that contains one or more sockets, memory, storage, etc. connected to other nodes via a fast network interconnect.</a:t>
            </a:r>
          </a:p>
        </p:txBody>
      </p:sp>
      <p:sp>
        <p:nvSpPr>
          <p:cNvPr id="4" name="Slide Number Placeholder 3">
            <a:extLst>
              <a:ext uri="{FF2B5EF4-FFF2-40B4-BE49-F238E27FC236}">
                <a16:creationId xmlns:a16="http://schemas.microsoft.com/office/drawing/2014/main" id="{9DBA3989-EAD9-E346-B067-06039664265F}"/>
              </a:ext>
            </a:extLst>
          </p:cNvPr>
          <p:cNvSpPr>
            <a:spLocks noGrp="1"/>
          </p:cNvSpPr>
          <p:nvPr>
            <p:ph type="sldNum" sz="quarter" idx="12"/>
          </p:nvPr>
        </p:nvSpPr>
        <p:spPr/>
        <p:txBody>
          <a:bodyPr/>
          <a:lstStyle/>
          <a:p>
            <a:fld id="{E7921454-9842-364F-AE15-5087F31B435C}" type="slidenum">
              <a:rPr lang="en-US" smtClean="0"/>
              <a:t>5</a:t>
            </a:fld>
            <a:endParaRPr lang="en-US" dirty="0"/>
          </a:p>
        </p:txBody>
      </p:sp>
      <p:pic>
        <p:nvPicPr>
          <p:cNvPr id="5" name="Picture 2">
            <a:extLst>
              <a:ext uri="{FF2B5EF4-FFF2-40B4-BE49-F238E27FC236}">
                <a16:creationId xmlns:a16="http://schemas.microsoft.com/office/drawing/2014/main" id="{D29293AA-1A85-2744-8461-108B31B5FA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82D94A78-9F51-7D47-90E7-4C7758EA36D6}"/>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701381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214463"/>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p>
          <a:p>
            <a:pPr marL="0" indent="0" algn="ctr">
              <a:spcBef>
                <a:spcPts val="2133"/>
              </a:spcBef>
              <a:buNone/>
            </a:pPr>
            <a:r>
              <a:rPr lang="en-US" b="1" dirty="0">
                <a:solidFill>
                  <a:srgbClr val="C00000"/>
                </a:solidFill>
              </a:rPr>
              <a:t>Wall Time</a:t>
            </a:r>
          </a:p>
          <a:p>
            <a:pPr marL="0" indent="0">
              <a:spcBef>
                <a:spcPts val="2133"/>
              </a:spcBef>
              <a:buNone/>
            </a:pPr>
            <a:r>
              <a:rPr lang="en-US" sz="3000" dirty="0"/>
              <a:t>Make an estimate of your job run and add a bit.  </a:t>
            </a:r>
          </a:p>
          <a:p>
            <a:pPr marL="0" indent="0">
              <a:spcBef>
                <a:spcPts val="2133"/>
              </a:spcBef>
              <a:buClr>
                <a:schemeClr val="dk1"/>
              </a:buClr>
              <a:buSzPts val="1100"/>
              <a:buNone/>
            </a:pPr>
            <a:r>
              <a:rPr lang="en-US" sz="2800" dirty="0"/>
              <a:t>e.g. if think your code will take an hour, give it 1       hour and 30 min </a:t>
            </a:r>
          </a:p>
          <a:p>
            <a:pPr marL="457200" indent="-457200">
              <a:spcBef>
                <a:spcPts val="2133"/>
              </a:spcBef>
              <a:buClr>
                <a:schemeClr val="dk1"/>
              </a:buClr>
              <a:buSzPts val="1100"/>
            </a:pPr>
            <a:r>
              <a:rPr lang="en-US" sz="3000" dirty="0"/>
              <a:t>If your job runs out of time, your job will be killed, so </a:t>
            </a:r>
          </a:p>
          <a:p>
            <a:pPr marL="457200" indent="-457200">
              <a:spcBef>
                <a:spcPts val="2133"/>
              </a:spcBef>
              <a:buClr>
                <a:schemeClr val="dk1"/>
              </a:buClr>
              <a:buSzPts val="1100"/>
            </a:pPr>
            <a:r>
              <a:rPr lang="en-US" sz="3000" dirty="0"/>
              <a:t>be accurate with your estimate without going below.</a:t>
            </a:r>
          </a:p>
          <a:p>
            <a:pPr marL="0" indent="0">
              <a:spcBef>
                <a:spcPts val="2133"/>
              </a:spcBef>
              <a:buNone/>
            </a:pPr>
            <a:endParaRPr lang="en-US" dirty="0"/>
          </a:p>
          <a:p>
            <a:pPr marL="0" indent="0">
              <a:spcBef>
                <a:spcPts val="2133"/>
              </a:spcBef>
              <a:buNone/>
            </a:pPr>
            <a:endParaRPr lang="en-US" dirty="0"/>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24013895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p>
          <a:p>
            <a:pPr marL="0" indent="0">
              <a:buNone/>
            </a:pPr>
            <a:endParaRPr dirty="0"/>
          </a:p>
          <a:p>
            <a:pPr marL="0" indent="0" algn="ctr">
              <a:spcBef>
                <a:spcPts val="2133"/>
              </a:spcBef>
              <a:buNone/>
            </a:pPr>
            <a:r>
              <a:rPr lang="en-US" b="1" dirty="0">
                <a:solidFill>
                  <a:srgbClr val="C00000"/>
                </a:solidFill>
              </a:rPr>
              <a:t>Memory</a:t>
            </a:r>
          </a:p>
          <a:p>
            <a:pPr marL="0" indent="0">
              <a:spcBef>
                <a:spcPts val="2133"/>
              </a:spcBef>
              <a:buNone/>
            </a:pPr>
            <a:r>
              <a:rPr lang="en-US" dirty="0"/>
              <a:t>For memory, this can take some trial and error.  You can ask for a lot, then measure your usage.  If you have asked for more memory and then  reduce your memory with the next job.  </a:t>
            </a:r>
          </a:p>
          <a:p>
            <a:pPr marL="457200" indent="-457200">
              <a:spcBef>
                <a:spcPts val="2133"/>
              </a:spcBef>
            </a:pPr>
            <a:r>
              <a:rPr lang="en-US" dirty="0"/>
              <a:t>To ask for all the memory available on a node, use #SBATCH --mem=0</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3327062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t>
            </a: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95003" y="274638"/>
            <a:ext cx="8918368" cy="1340406"/>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600" b="1" dirty="0">
                <a:solidFill>
                  <a:srgbClr val="0070C0"/>
                </a:solidFill>
              </a:rPr>
              <a:t>What if I need an entire node or specific features?</a:t>
            </a:r>
          </a:p>
        </p:txBody>
      </p:sp>
      <p:sp>
        <p:nvSpPr>
          <p:cNvPr id="4" name="Google Shape;280;p45">
            <a:extLst>
              <a:ext uri="{FF2B5EF4-FFF2-40B4-BE49-F238E27FC236}">
                <a16:creationId xmlns:a16="http://schemas.microsoft.com/office/drawing/2014/main" id="{D23E4CFA-063C-7040-BEC6-BAD0704F1246}"/>
              </a:ext>
            </a:extLst>
          </p:cNvPr>
          <p:cNvSpPr txBox="1">
            <a:spLocks/>
          </p:cNvSpPr>
          <p:nvPr/>
        </p:nvSpPr>
        <p:spPr>
          <a:xfrm>
            <a:off x="237506" y="1600201"/>
            <a:ext cx="8775865" cy="5136825"/>
          </a:xfrm>
          <a:prstGeom prst="rect">
            <a:avLst/>
          </a:prstGeom>
        </p:spPr>
        <p:txBody>
          <a:bodyPr spcFirstLastPara="1" vert="horz" wrap="square" lIns="121900" tIns="121900" rIns="121900" bIns="121900" rtlCol="0" anchor="t" anchorCtr="0">
            <a:noAutofit/>
          </a:bodyPr>
          <a:lstStyle>
            <a:lvl1pPr marL="609570" lvl="0" indent="-457177" algn="l" defTabSz="457200" rtl="0" eaLnBrk="1" latinLnBrk="0" hangingPunct="1">
              <a:spcBef>
                <a:spcPts val="0"/>
              </a:spcBef>
              <a:spcAft>
                <a:spcPts val="0"/>
              </a:spcAft>
              <a:buSzPts val="1800"/>
              <a:buFont typeface="Arial"/>
              <a:buChar char="●"/>
              <a:defRPr sz="3200" kern="1200">
                <a:solidFill>
                  <a:schemeClr val="tx1"/>
                </a:solidFill>
                <a:latin typeface="+mn-lt"/>
                <a:ea typeface="+mn-ea"/>
                <a:cs typeface="+mn-cs"/>
              </a:defRPr>
            </a:lvl1pPr>
            <a:lvl2pPr marL="1219139" lvl="1" indent="-423312" algn="l" defTabSz="457200" rtl="0" eaLnBrk="1" latinLnBrk="0" hangingPunct="1">
              <a:spcBef>
                <a:spcPts val="2133"/>
              </a:spcBef>
              <a:spcAft>
                <a:spcPts val="0"/>
              </a:spcAft>
              <a:buSzPts val="1400"/>
              <a:buFont typeface="Arial"/>
              <a:buChar char="○"/>
              <a:defRPr sz="2800" kern="1200">
                <a:solidFill>
                  <a:schemeClr val="tx1"/>
                </a:solidFill>
                <a:latin typeface="+mn-lt"/>
                <a:ea typeface="+mn-ea"/>
                <a:cs typeface="+mn-cs"/>
              </a:defRPr>
            </a:lvl2pPr>
            <a:lvl3pPr marL="1828709" lvl="2" indent="-423312" algn="l" defTabSz="457200" rtl="0" eaLnBrk="1" latinLnBrk="0" hangingPunct="1">
              <a:spcBef>
                <a:spcPts val="2133"/>
              </a:spcBef>
              <a:spcAft>
                <a:spcPts val="0"/>
              </a:spcAft>
              <a:buSzPts val="1400"/>
              <a:buFont typeface="Arial"/>
              <a:buChar char="■"/>
              <a:defRPr sz="2400" kern="1200">
                <a:solidFill>
                  <a:schemeClr val="tx1"/>
                </a:solidFill>
                <a:latin typeface="+mn-lt"/>
                <a:ea typeface="+mn-ea"/>
                <a:cs typeface="+mn-cs"/>
              </a:defRPr>
            </a:lvl3pPr>
            <a:lvl4pPr marL="2438278" lvl="3"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4pPr>
            <a:lvl5pPr marL="3047848" lvl="4"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5pPr>
            <a:lvl6pPr marL="3657417" lvl="5"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6pPr>
            <a:lvl7pPr marL="4266987" lvl="6"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7pPr>
            <a:lvl8pPr marL="4876557" lvl="7" indent="-423312" algn="l" defTabSz="457200" rtl="0" eaLnBrk="1" latinLnBrk="0" hangingPunct="1">
              <a:spcBef>
                <a:spcPts val="2133"/>
              </a:spcBef>
              <a:spcAft>
                <a:spcPts val="0"/>
              </a:spcAft>
              <a:buSzPts val="1400"/>
              <a:buFont typeface="Arial"/>
              <a:buChar char="○"/>
              <a:defRPr sz="2000" kern="1200">
                <a:solidFill>
                  <a:schemeClr val="tx1"/>
                </a:solidFill>
                <a:latin typeface="+mn-lt"/>
                <a:ea typeface="+mn-ea"/>
                <a:cs typeface="+mn-cs"/>
              </a:defRPr>
            </a:lvl8pPr>
            <a:lvl9pPr marL="5486126" lvl="8" indent="-423312" algn="l" defTabSz="457200" rtl="0" eaLnBrk="1" latinLnBrk="0" hangingPunct="1">
              <a:spcBef>
                <a:spcPts val="2133"/>
              </a:spcBef>
              <a:spcAft>
                <a:spcPts val="2133"/>
              </a:spcAft>
              <a:buSzPts val="1400"/>
              <a:buFont typeface="Arial"/>
              <a:buChar char="■"/>
              <a:defRPr sz="2000" kern="1200">
                <a:solidFill>
                  <a:schemeClr val="tx1"/>
                </a:solidFill>
                <a:latin typeface="+mn-lt"/>
                <a:ea typeface="+mn-ea"/>
                <a:cs typeface="+mn-cs"/>
              </a:defRPr>
            </a:lvl9pPr>
          </a:lstStyle>
          <a:p>
            <a:pPr marL="0" indent="0">
              <a:spcBef>
                <a:spcPts val="2133"/>
              </a:spcBef>
              <a:spcAft>
                <a:spcPts val="2133"/>
              </a:spcAft>
              <a:buFont typeface="Arial"/>
              <a:buNone/>
            </a:pPr>
            <a:r>
              <a:rPr lang="en-US">
                <a:solidFill>
                  <a:schemeClr val="dk1"/>
                </a:solidFill>
              </a:rPr>
              <a:t>Add this in your batch script</a:t>
            </a:r>
          </a:p>
          <a:p>
            <a:pPr marL="0" indent="0">
              <a:spcBef>
                <a:spcPts val="2133"/>
              </a:spcBef>
              <a:spcAft>
                <a:spcPts val="2133"/>
              </a:spcAft>
              <a:buFont typeface="Arial"/>
              <a:buNone/>
            </a:pPr>
            <a:r>
              <a:rPr lang="en-US" i="1"/>
              <a:t>#SBATCH –exclusive</a:t>
            </a:r>
          </a:p>
          <a:p>
            <a:pPr marL="0" indent="0">
              <a:spcBef>
                <a:spcPts val="2133"/>
              </a:spcBef>
              <a:spcAft>
                <a:spcPts val="2133"/>
              </a:spcAft>
              <a:buFont typeface="Arial"/>
              <a:buNone/>
            </a:pPr>
            <a:r>
              <a:rPr lang="en-US">
                <a:solidFill>
                  <a:schemeClr val="dk1"/>
                </a:solidFill>
              </a:rPr>
              <a:t>Add this in your batch script</a:t>
            </a:r>
          </a:p>
          <a:p>
            <a:pPr marL="0" indent="0">
              <a:spcBef>
                <a:spcPts val="2133"/>
              </a:spcBef>
              <a:spcAft>
                <a:spcPts val="2133"/>
              </a:spcAft>
              <a:buFont typeface="Arial"/>
              <a:buNone/>
            </a:pPr>
            <a:r>
              <a:rPr lang="en-US" i="1"/>
              <a:t>#SBATCH –constraint=v100</a:t>
            </a:r>
          </a:p>
          <a:p>
            <a:pPr marL="0" indent="0">
              <a:spcBef>
                <a:spcPts val="2133"/>
              </a:spcBef>
              <a:spcAft>
                <a:spcPts val="2133"/>
              </a:spcAft>
              <a:buFont typeface="Arial"/>
              <a:buNone/>
            </a:pPr>
            <a:endParaRPr lang="en-US" i="1"/>
          </a:p>
          <a:p>
            <a:pPr marL="0" indent="0">
              <a:spcBef>
                <a:spcPts val="2133"/>
              </a:spcBef>
              <a:spcAft>
                <a:spcPts val="2133"/>
              </a:spcAft>
              <a:buFont typeface="Arial"/>
              <a:buNone/>
            </a:pPr>
            <a:endParaRPr lang="en-US" dirty="0"/>
          </a:p>
        </p:txBody>
      </p:sp>
    </p:spTree>
    <p:extLst>
      <p:ext uri="{BB962C8B-B14F-4D97-AF65-F5344CB8AC3E}">
        <p14:creationId xmlns:p14="http://schemas.microsoft.com/office/powerpoint/2010/main" val="3819892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a:t>
            </a: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95003" y="274638"/>
            <a:ext cx="8918368" cy="1340406"/>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3600" b="1" dirty="0">
                <a:solidFill>
                  <a:srgbClr val="0070C0"/>
                </a:solidFill>
              </a:rPr>
              <a:t>How do I know the features of the node to use with #SBATCH -constraint? </a:t>
            </a:r>
          </a:p>
        </p:txBody>
      </p:sp>
      <p:pic>
        <p:nvPicPr>
          <p:cNvPr id="6" name="Picture 5">
            <a:extLst>
              <a:ext uri="{FF2B5EF4-FFF2-40B4-BE49-F238E27FC236}">
                <a16:creationId xmlns:a16="http://schemas.microsoft.com/office/drawing/2014/main" id="{10CEE238-55E0-044A-B062-EDFBC1B78053}"/>
              </a:ext>
            </a:extLst>
          </p:cNvPr>
          <p:cNvPicPr>
            <a:picLocks noChangeAspect="1"/>
          </p:cNvPicPr>
          <p:nvPr/>
        </p:nvPicPr>
        <p:blipFill rotWithShape="1">
          <a:blip r:embed="rId3"/>
          <a:srcRect t="2864"/>
          <a:stretch/>
        </p:blipFill>
        <p:spPr>
          <a:xfrm>
            <a:off x="420805" y="2344378"/>
            <a:ext cx="8592566" cy="3413805"/>
          </a:xfrm>
          <a:prstGeom prst="rect">
            <a:avLst/>
          </a:prstGeom>
        </p:spPr>
      </p:pic>
      <p:cxnSp>
        <p:nvCxnSpPr>
          <p:cNvPr id="7" name="Straight Arrow Connector 6">
            <a:extLst>
              <a:ext uri="{FF2B5EF4-FFF2-40B4-BE49-F238E27FC236}">
                <a16:creationId xmlns:a16="http://schemas.microsoft.com/office/drawing/2014/main" id="{5A229C39-5B46-B94A-8D10-4C31C0771305}"/>
              </a:ext>
            </a:extLst>
          </p:cNvPr>
          <p:cNvCxnSpPr>
            <a:cxnSpLocks/>
          </p:cNvCxnSpPr>
          <p:nvPr/>
        </p:nvCxnSpPr>
        <p:spPr>
          <a:xfrm flipH="1">
            <a:off x="3835730" y="2474330"/>
            <a:ext cx="2646072" cy="10882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B20250-495B-614F-80FA-7D441CA1C800}"/>
              </a:ext>
            </a:extLst>
          </p:cNvPr>
          <p:cNvSpPr txBox="1"/>
          <p:nvPr/>
        </p:nvSpPr>
        <p:spPr>
          <a:xfrm>
            <a:off x="6481801" y="2286060"/>
            <a:ext cx="1261692" cy="461665"/>
          </a:xfrm>
          <a:prstGeom prst="rect">
            <a:avLst/>
          </a:prstGeom>
          <a:noFill/>
        </p:spPr>
        <p:txBody>
          <a:bodyPr wrap="none" rtlCol="0">
            <a:spAutoFit/>
          </a:bodyPr>
          <a:lstStyle/>
          <a:p>
            <a:r>
              <a:rPr lang="en-US" sz="2400" dirty="0">
                <a:solidFill>
                  <a:srgbClr val="FF40FF"/>
                </a:solidFill>
              </a:rPr>
              <a:t>Features</a:t>
            </a:r>
          </a:p>
        </p:txBody>
      </p:sp>
      <p:sp>
        <p:nvSpPr>
          <p:cNvPr id="3" name="TextBox 2">
            <a:extLst>
              <a:ext uri="{FF2B5EF4-FFF2-40B4-BE49-F238E27FC236}">
                <a16:creationId xmlns:a16="http://schemas.microsoft.com/office/drawing/2014/main" id="{21017F6A-6599-B64C-94AA-47CA72DC7145}"/>
              </a:ext>
            </a:extLst>
          </p:cNvPr>
          <p:cNvSpPr txBox="1"/>
          <p:nvPr/>
        </p:nvSpPr>
        <p:spPr>
          <a:xfrm>
            <a:off x="3792430" y="1615044"/>
            <a:ext cx="1366336" cy="400110"/>
          </a:xfrm>
          <a:prstGeom prst="rect">
            <a:avLst/>
          </a:prstGeom>
          <a:noFill/>
        </p:spPr>
        <p:txBody>
          <a:bodyPr wrap="none" rtlCol="0">
            <a:spAutoFit/>
          </a:bodyPr>
          <a:lstStyle/>
          <a:p>
            <a:r>
              <a:rPr lang="en-US" sz="2000" b="1" dirty="0" err="1">
                <a:solidFill>
                  <a:srgbClr val="C00000"/>
                </a:solidFill>
              </a:rPr>
              <a:t>nodestatus</a:t>
            </a:r>
            <a:endParaRPr lang="en-US" sz="2000" b="1" dirty="0">
              <a:solidFill>
                <a:srgbClr val="C00000"/>
              </a:solidFill>
            </a:endParaRPr>
          </a:p>
        </p:txBody>
      </p:sp>
    </p:spTree>
    <p:extLst>
      <p:ext uri="{BB962C8B-B14F-4D97-AF65-F5344CB8AC3E}">
        <p14:creationId xmlns:p14="http://schemas.microsoft.com/office/powerpoint/2010/main" val="1901353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759468" y="1356967"/>
            <a:ext cx="8019839" cy="5234281"/>
          </a:xfrm>
          <a:prstGeom prst="rect">
            <a:avLst/>
          </a:prstGeom>
        </p:spPr>
        <p:txBody>
          <a:bodyPr spcFirstLastPara="1" vert="horz" wrap="square" lIns="121900" tIns="121900" rIns="121900" bIns="121900" rtlCol="0" anchor="t" anchorCtr="0">
            <a:noAutofit/>
          </a:bodyPr>
          <a:lstStyle/>
          <a:p>
            <a:pPr marL="0" indent="0">
              <a:buNone/>
            </a:pPr>
            <a:r>
              <a:rPr lang="en" dirty="0"/>
              <a:t> This depends on the code you are running</a:t>
            </a:r>
          </a:p>
          <a:p>
            <a:pPr marL="0" indent="0">
              <a:buNone/>
            </a:pPr>
            <a:endParaRPr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spcBef>
                <a:spcPts val="2133"/>
              </a:spcBef>
              <a:buNone/>
            </a:pPr>
            <a:r>
              <a:rPr lang="en-US" b="1" dirty="0"/>
              <a:t>GPUs </a:t>
            </a:r>
            <a:r>
              <a:rPr lang="en-US" dirty="0"/>
              <a:t>If you code is build to use </a:t>
            </a:r>
            <a:r>
              <a:rPr lang="en-US" dirty="0" err="1"/>
              <a:t>gpus</a:t>
            </a:r>
            <a:r>
              <a:rPr lang="en-US" dirty="0"/>
              <a:t> you can submit to the </a:t>
            </a:r>
            <a:r>
              <a:rPr lang="en-US" dirty="0" err="1"/>
              <a:t>gpu</a:t>
            </a:r>
            <a:r>
              <a:rPr lang="en-US" dirty="0"/>
              <a:t> partition.  To request 1 </a:t>
            </a:r>
            <a:r>
              <a:rPr lang="en-US" dirty="0" err="1"/>
              <a:t>gpu</a:t>
            </a:r>
            <a:r>
              <a:rPr lang="en-US" dirty="0"/>
              <a:t>:</a:t>
            </a:r>
          </a:p>
          <a:p>
            <a:pPr marL="0" indent="0">
              <a:spcBef>
                <a:spcPts val="2133"/>
              </a:spcBef>
              <a:spcAft>
                <a:spcPts val="2133"/>
              </a:spcAft>
              <a:buNone/>
            </a:pPr>
            <a:r>
              <a:rPr lang="en-US" dirty="0"/>
              <a:t>#SBATCH -p gpu2 --</a:t>
            </a:r>
            <a:r>
              <a:rPr lang="en-US" dirty="0" err="1"/>
              <a:t>gres</a:t>
            </a:r>
            <a:r>
              <a:rPr lang="en-US" dirty="0"/>
              <a:t>=gpu:1</a:t>
            </a:r>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What resources should I ask for?</a:t>
            </a:r>
          </a:p>
        </p:txBody>
      </p:sp>
    </p:spTree>
    <p:extLst>
      <p:ext uri="{BB962C8B-B14F-4D97-AF65-F5344CB8AC3E}">
        <p14:creationId xmlns:p14="http://schemas.microsoft.com/office/powerpoint/2010/main" val="1307262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261258" y="941331"/>
            <a:ext cx="8716487" cy="5234281"/>
          </a:xfrm>
          <a:prstGeom prst="rect">
            <a:avLst/>
          </a:prstGeom>
        </p:spPr>
        <p:txBody>
          <a:bodyPr spcFirstLastPara="1" vert="horz" wrap="square" lIns="121900" tIns="121900" rIns="121900" bIns="121900" rtlCol="0" anchor="t" anchorCtr="0">
            <a:noAutofit/>
          </a:bodyPr>
          <a:lstStyle/>
          <a:p>
            <a:pPr marL="0" indent="0">
              <a:buNone/>
            </a:pPr>
            <a:r>
              <a:rPr lang="en" dirty="0"/>
              <a:t> </a:t>
            </a:r>
            <a:r>
              <a:rPr lang="en-US" sz="2800" dirty="0"/>
              <a:t>It is good practice to occasionally check what resources your job is using.  For example if you are going to be submitting hundreds of similar jobs, you may save yourself a lot of waiting time in the queue by checking that you are not over requesting resources.  Midway2 has a script to display the resources a job used:</a:t>
            </a:r>
          </a:p>
          <a:p>
            <a:pPr marL="0" indent="0" algn="ctr">
              <a:spcBef>
                <a:spcPts val="2133"/>
              </a:spcBef>
              <a:buNone/>
            </a:pPr>
            <a:r>
              <a:rPr lang="en-US" sz="2800" dirty="0"/>
              <a:t>  </a:t>
            </a:r>
            <a:r>
              <a:rPr lang="en-US" sz="2800" dirty="0" err="1">
                <a:solidFill>
                  <a:srgbClr val="000000"/>
                </a:solidFill>
                <a:highlight>
                  <a:srgbClr val="F3F3F3"/>
                </a:highlight>
                <a:latin typeface="Courier New"/>
                <a:ea typeface="Courier New"/>
                <a:cs typeface="Courier New"/>
                <a:sym typeface="Courier New"/>
              </a:rPr>
              <a:t>jobinfo</a:t>
            </a:r>
            <a:r>
              <a:rPr lang="en-US" sz="2800" dirty="0">
                <a:solidFill>
                  <a:srgbClr val="000000"/>
                </a:solidFill>
                <a:highlight>
                  <a:srgbClr val="F3F3F3"/>
                </a:highlight>
                <a:latin typeface="Courier New"/>
                <a:ea typeface="Courier New"/>
                <a:cs typeface="Courier New"/>
                <a:sym typeface="Courier New"/>
              </a:rPr>
              <a:t> -j 99999</a:t>
            </a:r>
          </a:p>
          <a:p>
            <a:pPr marL="0" indent="0">
              <a:spcBef>
                <a:spcPts val="2133"/>
              </a:spcBef>
              <a:buNone/>
            </a:pPr>
            <a:r>
              <a:rPr lang="en-US" sz="2800" b="1" dirty="0">
                <a:solidFill>
                  <a:srgbClr val="000000"/>
                </a:solidFill>
                <a:highlight>
                  <a:srgbClr val="FFFFFF"/>
                </a:highlight>
              </a:rPr>
              <a:t>Replace 99999 with the job ID of the job you are interested in. </a:t>
            </a:r>
          </a:p>
          <a:p>
            <a:pPr marL="0" indent="0">
              <a:buNone/>
            </a:pPr>
            <a:endParaRPr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130629" y="274638"/>
            <a:ext cx="8847116"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sz="4000" b="1" dirty="0">
                <a:solidFill>
                  <a:srgbClr val="0070C0"/>
                </a:solidFill>
              </a:rPr>
              <a:t>What resources did my job actually use? </a:t>
            </a:r>
          </a:p>
        </p:txBody>
      </p:sp>
    </p:spTree>
    <p:extLst>
      <p:ext uri="{BB962C8B-B14F-4D97-AF65-F5344CB8AC3E}">
        <p14:creationId xmlns:p14="http://schemas.microsoft.com/office/powerpoint/2010/main" val="647717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idx="1"/>
          </p:nvPr>
        </p:nvSpPr>
        <p:spPr>
          <a:xfrm>
            <a:off x="457200" y="1291441"/>
            <a:ext cx="8229600" cy="4525963"/>
          </a:xfrm>
          <a:prstGeom prst="rect">
            <a:avLst/>
          </a:prstGeom>
        </p:spPr>
        <p:txBody>
          <a:bodyPr spcFirstLastPara="1" vert="horz" wrap="square" lIns="121900" tIns="121900" rIns="121900" bIns="121900" rtlCol="0" anchor="t" anchorCtr="0">
            <a:noAutofit/>
          </a:bodyPr>
          <a:lstStyle/>
          <a:p>
            <a:pPr marL="0" indent="0">
              <a:buNone/>
            </a:pPr>
            <a:endParaRPr dirty="0"/>
          </a:p>
          <a:p>
            <a:r>
              <a:rPr lang="en-US" dirty="0"/>
              <a:t>Ran out of Memory</a:t>
            </a:r>
          </a:p>
          <a:p>
            <a:r>
              <a:rPr lang="en-US" dirty="0"/>
              <a:t>Ran out of Time</a:t>
            </a:r>
          </a:p>
          <a:p>
            <a:r>
              <a:rPr lang="en-US" dirty="0"/>
              <a:t>Problem in your submit script</a:t>
            </a:r>
          </a:p>
          <a:p>
            <a:r>
              <a:rPr lang="en-US" dirty="0"/>
              <a:t>Problem with your code</a:t>
            </a:r>
          </a:p>
          <a:p>
            <a:r>
              <a:rPr lang="en-US" dirty="0"/>
              <a:t>Node failure </a:t>
            </a:r>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Why did my job fail? </a:t>
            </a:r>
          </a:p>
        </p:txBody>
      </p:sp>
    </p:spTree>
    <p:extLst>
      <p:ext uri="{BB962C8B-B14F-4D97-AF65-F5344CB8AC3E}">
        <p14:creationId xmlns:p14="http://schemas.microsoft.com/office/powerpoint/2010/main" val="2064324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idx="1"/>
          </p:nvPr>
        </p:nvSpPr>
        <p:spPr>
          <a:xfrm>
            <a:off x="457200" y="1291441"/>
            <a:ext cx="8229600" cy="4525963"/>
          </a:xfrm>
          <a:prstGeom prst="rect">
            <a:avLst/>
          </a:prstGeom>
        </p:spPr>
        <p:txBody>
          <a:bodyPr spcFirstLastPara="1" vert="horz" wrap="square" lIns="121900" tIns="121900" rIns="121900" bIns="121900" rtlCol="0" anchor="t" anchorCtr="0">
            <a:noAutofit/>
          </a:bodyPr>
          <a:lstStyle/>
          <a:p>
            <a:pPr marL="0" indent="0">
              <a:buNone/>
            </a:pPr>
            <a:endParaRPr dirty="0"/>
          </a:p>
          <a:p>
            <a:r>
              <a:rPr lang="en-US" dirty="0"/>
              <a:t>Ran out of Memory</a:t>
            </a:r>
          </a:p>
          <a:p>
            <a:r>
              <a:rPr lang="en-US" dirty="0"/>
              <a:t>Ran out of Time</a:t>
            </a:r>
          </a:p>
          <a:p>
            <a:r>
              <a:rPr lang="en-US" dirty="0"/>
              <a:t>Problem in your submit script</a:t>
            </a:r>
          </a:p>
          <a:p>
            <a:r>
              <a:rPr lang="en-US" dirty="0"/>
              <a:t>Problem with your code</a:t>
            </a:r>
          </a:p>
          <a:p>
            <a:r>
              <a:rPr lang="en-US" dirty="0"/>
              <a:t>Node failure </a:t>
            </a:r>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Why did my job fail? </a:t>
            </a:r>
          </a:p>
        </p:txBody>
      </p:sp>
      <p:sp>
        <p:nvSpPr>
          <p:cNvPr id="4" name="Google Shape;312;p50">
            <a:extLst>
              <a:ext uri="{FF2B5EF4-FFF2-40B4-BE49-F238E27FC236}">
                <a16:creationId xmlns:a16="http://schemas.microsoft.com/office/drawing/2014/main" id="{77E2B0B4-9F94-0547-A72E-ECDCA3ECFE0E}"/>
              </a:ext>
            </a:extLst>
          </p:cNvPr>
          <p:cNvSpPr/>
          <p:nvPr/>
        </p:nvSpPr>
        <p:spPr>
          <a:xfrm>
            <a:off x="333695" y="1938649"/>
            <a:ext cx="5770221" cy="2358400"/>
          </a:xfrm>
          <a:prstGeom prst="bracePair">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311;p50">
            <a:extLst>
              <a:ext uri="{FF2B5EF4-FFF2-40B4-BE49-F238E27FC236}">
                <a16:creationId xmlns:a16="http://schemas.microsoft.com/office/drawing/2014/main" id="{36E73332-6EF3-AD46-B7BF-04D03E53F89E}"/>
              </a:ext>
            </a:extLst>
          </p:cNvPr>
          <p:cNvSpPr txBox="1"/>
          <p:nvPr/>
        </p:nvSpPr>
        <p:spPr>
          <a:xfrm>
            <a:off x="6423221" y="2768051"/>
            <a:ext cx="3512800" cy="2358400"/>
          </a:xfrm>
          <a:prstGeom prst="rect">
            <a:avLst/>
          </a:prstGeom>
          <a:noFill/>
          <a:ln>
            <a:noFill/>
          </a:ln>
        </p:spPr>
        <p:txBody>
          <a:bodyPr spcFirstLastPara="1" wrap="square" lIns="121900" tIns="121900" rIns="121900" bIns="121900" anchor="t" anchorCtr="0">
            <a:noAutofit/>
          </a:bodyPr>
          <a:lstStyle/>
          <a:p>
            <a:r>
              <a:rPr lang="en" sz="2800" b="1" dirty="0">
                <a:solidFill>
                  <a:srgbClr val="FF00FF"/>
                </a:solidFill>
              </a:rPr>
              <a:t>You can fix these</a:t>
            </a:r>
            <a:endParaRPr sz="2800" b="1" dirty="0">
              <a:solidFill>
                <a:srgbClr val="FF00FF"/>
              </a:solidFill>
            </a:endParaRPr>
          </a:p>
        </p:txBody>
      </p:sp>
    </p:spTree>
    <p:extLst>
      <p:ext uri="{BB962C8B-B14F-4D97-AF65-F5344CB8AC3E}">
        <p14:creationId xmlns:p14="http://schemas.microsoft.com/office/powerpoint/2010/main" val="2401277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idx="1"/>
          </p:nvPr>
        </p:nvSpPr>
        <p:spPr>
          <a:xfrm>
            <a:off x="457200" y="1291441"/>
            <a:ext cx="8229600" cy="4525963"/>
          </a:xfrm>
          <a:prstGeom prst="rect">
            <a:avLst/>
          </a:prstGeom>
        </p:spPr>
        <p:txBody>
          <a:bodyPr spcFirstLastPara="1" vert="horz" wrap="square" lIns="121900" tIns="121900" rIns="121900" bIns="121900" rtlCol="0" anchor="t" anchorCtr="0">
            <a:noAutofit/>
          </a:bodyPr>
          <a:lstStyle/>
          <a:p>
            <a:pPr marL="0" indent="0">
              <a:buNone/>
            </a:pPr>
            <a:endParaRPr dirty="0"/>
          </a:p>
          <a:p>
            <a:r>
              <a:rPr lang="en-US" dirty="0"/>
              <a:t>Ran out of Memory</a:t>
            </a:r>
          </a:p>
          <a:p>
            <a:r>
              <a:rPr lang="en-US" dirty="0"/>
              <a:t>Ran out of Time</a:t>
            </a:r>
          </a:p>
          <a:p>
            <a:r>
              <a:rPr lang="en-US" dirty="0"/>
              <a:t>Problem in your submit script</a:t>
            </a:r>
          </a:p>
          <a:p>
            <a:r>
              <a:rPr lang="en-US" dirty="0"/>
              <a:t>Problem with your code</a:t>
            </a:r>
          </a:p>
          <a:p>
            <a:r>
              <a:rPr lang="en-US" dirty="0"/>
              <a:t>Node failure </a:t>
            </a:r>
          </a:p>
          <a:p>
            <a:pPr marL="0" indent="0">
              <a:spcBef>
                <a:spcPts val="2133"/>
              </a:spcBef>
              <a:spcAft>
                <a:spcPts val="2133"/>
              </a:spcAft>
              <a:buNone/>
            </a:pPr>
            <a:r>
              <a:rPr lang="en-US" dirty="0"/>
              <a:t>=&gt; For node failure – please email </a:t>
            </a:r>
            <a:r>
              <a:rPr lang="en-US" dirty="0">
                <a:hlinkClick r:id="rId3"/>
              </a:rPr>
              <a:t>help@rcc.uchicago.edu</a:t>
            </a:r>
            <a:r>
              <a:rPr lang="en-US" dirty="0"/>
              <a:t>, if this happens</a:t>
            </a: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Why did my job fail? </a:t>
            </a:r>
          </a:p>
        </p:txBody>
      </p:sp>
      <p:sp>
        <p:nvSpPr>
          <p:cNvPr id="4" name="Google Shape;312;p50">
            <a:extLst>
              <a:ext uri="{FF2B5EF4-FFF2-40B4-BE49-F238E27FC236}">
                <a16:creationId xmlns:a16="http://schemas.microsoft.com/office/drawing/2014/main" id="{77E2B0B4-9F94-0547-A72E-ECDCA3ECFE0E}"/>
              </a:ext>
            </a:extLst>
          </p:cNvPr>
          <p:cNvSpPr/>
          <p:nvPr/>
        </p:nvSpPr>
        <p:spPr>
          <a:xfrm>
            <a:off x="333695" y="1938649"/>
            <a:ext cx="5770221" cy="2358400"/>
          </a:xfrm>
          <a:prstGeom prst="bracePair">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311;p50">
            <a:extLst>
              <a:ext uri="{FF2B5EF4-FFF2-40B4-BE49-F238E27FC236}">
                <a16:creationId xmlns:a16="http://schemas.microsoft.com/office/drawing/2014/main" id="{36E73332-6EF3-AD46-B7BF-04D03E53F89E}"/>
              </a:ext>
            </a:extLst>
          </p:cNvPr>
          <p:cNvSpPr txBox="1"/>
          <p:nvPr/>
        </p:nvSpPr>
        <p:spPr>
          <a:xfrm>
            <a:off x="6423221" y="2768051"/>
            <a:ext cx="3512800" cy="2358400"/>
          </a:xfrm>
          <a:prstGeom prst="rect">
            <a:avLst/>
          </a:prstGeom>
          <a:noFill/>
          <a:ln>
            <a:noFill/>
          </a:ln>
        </p:spPr>
        <p:txBody>
          <a:bodyPr spcFirstLastPara="1" wrap="square" lIns="121900" tIns="121900" rIns="121900" bIns="121900" anchor="t" anchorCtr="0">
            <a:noAutofit/>
          </a:bodyPr>
          <a:lstStyle/>
          <a:p>
            <a:r>
              <a:rPr lang="en" sz="2800" b="1" dirty="0">
                <a:solidFill>
                  <a:srgbClr val="FF00FF"/>
                </a:solidFill>
              </a:rPr>
              <a:t>You can fix these</a:t>
            </a:r>
            <a:endParaRPr sz="2800" b="1" dirty="0">
              <a:solidFill>
                <a:srgbClr val="FF00FF"/>
              </a:solidFill>
            </a:endParaRPr>
          </a:p>
        </p:txBody>
      </p:sp>
    </p:spTree>
    <p:extLst>
      <p:ext uri="{BB962C8B-B14F-4D97-AF65-F5344CB8AC3E}">
        <p14:creationId xmlns:p14="http://schemas.microsoft.com/office/powerpoint/2010/main" val="3282085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457200" indent="-457200"/>
            <a:r>
              <a:rPr lang="en-US" dirty="0"/>
              <a:t>Priority is calculates using a </a:t>
            </a:r>
            <a:r>
              <a:rPr lang="en-US" b="1" dirty="0" err="1"/>
              <a:t>Fairshare</a:t>
            </a:r>
            <a:r>
              <a:rPr lang="en-US" dirty="0"/>
              <a:t> algorithm</a:t>
            </a:r>
          </a:p>
          <a:p>
            <a:pPr marL="457200" indent="-457200"/>
            <a:r>
              <a:rPr lang="en-US" dirty="0" err="1"/>
              <a:t>Fairshare</a:t>
            </a:r>
            <a:r>
              <a:rPr lang="en-US" dirty="0"/>
              <a:t> is function of</a:t>
            </a:r>
          </a:p>
          <a:p>
            <a:pPr marL="1066769" lvl="1" indent="-457200"/>
            <a:r>
              <a:rPr lang="en-US" dirty="0"/>
              <a:t>Requested wall clock, memory, nodes/cores, etc.</a:t>
            </a:r>
          </a:p>
          <a:p>
            <a:pPr marL="1066769" lvl="1" indent="-457200"/>
            <a:r>
              <a:rPr lang="en-US" dirty="0"/>
              <a:t>Length of time in queue</a:t>
            </a:r>
          </a:p>
          <a:p>
            <a:pPr marL="1066769" lvl="1" indent="-457200"/>
            <a:r>
              <a:rPr lang="en-US" dirty="0"/>
              <a:t>Number of jobs in a time window and per PI group</a:t>
            </a:r>
          </a:p>
          <a:p>
            <a:pPr marL="1066769" lvl="1" indent="-457200"/>
            <a:r>
              <a:rPr lang="en-US" dirty="0"/>
              <a:t>Backfill</a:t>
            </a:r>
          </a:p>
          <a:p>
            <a:pPr marL="1066769" lvl="1" indent="-457200"/>
            <a:r>
              <a:rPr lang="en-US" dirty="0"/>
              <a:t>Etc.</a:t>
            </a: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spTree>
    <p:extLst>
      <p:ext uri="{BB962C8B-B14F-4D97-AF65-F5344CB8AC3E}">
        <p14:creationId xmlns:p14="http://schemas.microsoft.com/office/powerpoint/2010/main" val="340583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F9EA8-3FC2-8F45-BEAF-270F611A7A34}"/>
              </a:ext>
            </a:extLst>
          </p:cNvPr>
          <p:cNvSpPr>
            <a:spLocks noGrp="1"/>
          </p:cNvSpPr>
          <p:nvPr>
            <p:ph type="title"/>
          </p:nvPr>
        </p:nvSpPr>
        <p:spPr/>
        <p:txBody>
          <a:bodyPr/>
          <a:lstStyle/>
          <a:p>
            <a:r>
              <a:rPr lang="en-US" b="1" dirty="0">
                <a:solidFill>
                  <a:srgbClr val="0070C0"/>
                </a:solidFill>
              </a:rPr>
              <a:t>From a CPU to a Cluster</a:t>
            </a:r>
          </a:p>
        </p:txBody>
      </p:sp>
      <p:sp>
        <p:nvSpPr>
          <p:cNvPr id="4" name="Slide Number Placeholder 3">
            <a:extLst>
              <a:ext uri="{FF2B5EF4-FFF2-40B4-BE49-F238E27FC236}">
                <a16:creationId xmlns:a16="http://schemas.microsoft.com/office/drawing/2014/main" id="{3E8A07BF-F53B-C946-8946-37610B888ABC}"/>
              </a:ext>
            </a:extLst>
          </p:cNvPr>
          <p:cNvSpPr>
            <a:spLocks noGrp="1"/>
          </p:cNvSpPr>
          <p:nvPr>
            <p:ph type="sldNum" sz="quarter" idx="12"/>
          </p:nvPr>
        </p:nvSpPr>
        <p:spPr/>
        <p:txBody>
          <a:bodyPr/>
          <a:lstStyle/>
          <a:p>
            <a:fld id="{E7921454-9842-364F-AE15-5087F31B435C}" type="slidenum">
              <a:rPr lang="en-US" smtClean="0"/>
              <a:t>6</a:t>
            </a:fld>
            <a:endParaRPr lang="en-US" dirty="0"/>
          </a:p>
        </p:txBody>
      </p:sp>
      <p:pic>
        <p:nvPicPr>
          <p:cNvPr id="6" name="Picture 5">
            <a:extLst>
              <a:ext uri="{FF2B5EF4-FFF2-40B4-BE49-F238E27FC236}">
                <a16:creationId xmlns:a16="http://schemas.microsoft.com/office/drawing/2014/main" id="{9176106A-4A14-4446-A54E-16025FBD4457}"/>
              </a:ext>
            </a:extLst>
          </p:cNvPr>
          <p:cNvPicPr>
            <a:picLocks noChangeAspect="1"/>
          </p:cNvPicPr>
          <p:nvPr/>
        </p:nvPicPr>
        <p:blipFill>
          <a:blip r:embed="rId2"/>
          <a:stretch>
            <a:fillRect/>
          </a:stretch>
        </p:blipFill>
        <p:spPr>
          <a:xfrm>
            <a:off x="4137274" y="4159825"/>
            <a:ext cx="1886897" cy="2301817"/>
          </a:xfrm>
          <a:prstGeom prst="rect">
            <a:avLst/>
          </a:prstGeom>
        </p:spPr>
      </p:pic>
      <p:sp>
        <p:nvSpPr>
          <p:cNvPr id="8" name="TextBox 7">
            <a:extLst>
              <a:ext uri="{FF2B5EF4-FFF2-40B4-BE49-F238E27FC236}">
                <a16:creationId xmlns:a16="http://schemas.microsoft.com/office/drawing/2014/main" id="{20D5FA4E-ECB3-A241-8F07-3C846FCFEE81}"/>
              </a:ext>
            </a:extLst>
          </p:cNvPr>
          <p:cNvSpPr txBox="1"/>
          <p:nvPr/>
        </p:nvSpPr>
        <p:spPr>
          <a:xfrm>
            <a:off x="6836859" y="4981108"/>
            <a:ext cx="1661737" cy="369332"/>
          </a:xfrm>
          <a:prstGeom prst="rect">
            <a:avLst/>
          </a:prstGeom>
          <a:noFill/>
        </p:spPr>
        <p:txBody>
          <a:bodyPr wrap="none" rtlCol="0">
            <a:spAutoFit/>
          </a:bodyPr>
          <a:lstStyle/>
          <a:p>
            <a:r>
              <a:rPr lang="en-US" dirty="0"/>
              <a:t>Compute Node </a:t>
            </a:r>
          </a:p>
        </p:txBody>
      </p:sp>
      <p:sp>
        <p:nvSpPr>
          <p:cNvPr id="9" name="TextBox 8">
            <a:extLst>
              <a:ext uri="{FF2B5EF4-FFF2-40B4-BE49-F238E27FC236}">
                <a16:creationId xmlns:a16="http://schemas.microsoft.com/office/drawing/2014/main" id="{EE672B45-2B02-B24C-80E0-A58FC68A4BA0}"/>
              </a:ext>
            </a:extLst>
          </p:cNvPr>
          <p:cNvSpPr txBox="1"/>
          <p:nvPr/>
        </p:nvSpPr>
        <p:spPr>
          <a:xfrm>
            <a:off x="6400800" y="3895344"/>
            <a:ext cx="906402" cy="369332"/>
          </a:xfrm>
          <a:prstGeom prst="rect">
            <a:avLst/>
          </a:prstGeom>
          <a:noFill/>
        </p:spPr>
        <p:txBody>
          <a:bodyPr wrap="none" rtlCol="0">
            <a:spAutoFit/>
          </a:bodyPr>
          <a:lstStyle/>
          <a:p>
            <a:r>
              <a:rPr lang="en-US" dirty="0"/>
              <a:t>Cabinet</a:t>
            </a:r>
          </a:p>
        </p:txBody>
      </p:sp>
      <p:sp>
        <p:nvSpPr>
          <p:cNvPr id="10" name="TextBox 9">
            <a:extLst>
              <a:ext uri="{FF2B5EF4-FFF2-40B4-BE49-F238E27FC236}">
                <a16:creationId xmlns:a16="http://schemas.microsoft.com/office/drawing/2014/main" id="{41B4BF2D-D06F-8C4F-B7EC-64D7C6293663}"/>
              </a:ext>
            </a:extLst>
          </p:cNvPr>
          <p:cNvSpPr txBox="1"/>
          <p:nvPr/>
        </p:nvSpPr>
        <p:spPr>
          <a:xfrm>
            <a:off x="1410265" y="6486048"/>
            <a:ext cx="840038" cy="369332"/>
          </a:xfrm>
          <a:prstGeom prst="rect">
            <a:avLst/>
          </a:prstGeom>
          <a:noFill/>
        </p:spPr>
        <p:txBody>
          <a:bodyPr wrap="none" rtlCol="0">
            <a:spAutoFit/>
          </a:bodyPr>
          <a:lstStyle/>
          <a:p>
            <a:r>
              <a:rPr lang="en-US" dirty="0"/>
              <a:t>Cluster</a:t>
            </a:r>
          </a:p>
        </p:txBody>
      </p:sp>
      <p:sp>
        <p:nvSpPr>
          <p:cNvPr id="15" name="Down Arrow 14">
            <a:extLst>
              <a:ext uri="{FF2B5EF4-FFF2-40B4-BE49-F238E27FC236}">
                <a16:creationId xmlns:a16="http://schemas.microsoft.com/office/drawing/2014/main" id="{B16E1C15-1D69-674F-8C53-E9FAA9EA8B93}"/>
              </a:ext>
            </a:extLst>
          </p:cNvPr>
          <p:cNvSpPr/>
          <p:nvPr/>
        </p:nvSpPr>
        <p:spPr>
          <a:xfrm>
            <a:off x="6997302" y="3330432"/>
            <a:ext cx="311046" cy="57061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82DD1358-7E4B-8841-8EF1-84B42B62515A}"/>
              </a:ext>
            </a:extLst>
          </p:cNvPr>
          <p:cNvPicPr>
            <a:picLocks noChangeAspect="1"/>
          </p:cNvPicPr>
          <p:nvPr/>
        </p:nvPicPr>
        <p:blipFill>
          <a:blip r:embed="rId3"/>
          <a:stretch>
            <a:fillRect/>
          </a:stretch>
        </p:blipFill>
        <p:spPr>
          <a:xfrm>
            <a:off x="297547" y="1769554"/>
            <a:ext cx="1355689" cy="900494"/>
          </a:xfrm>
          <a:prstGeom prst="rect">
            <a:avLst/>
          </a:prstGeom>
        </p:spPr>
      </p:pic>
      <p:sp>
        <p:nvSpPr>
          <p:cNvPr id="17" name="Right Arrow 16">
            <a:extLst>
              <a:ext uri="{FF2B5EF4-FFF2-40B4-BE49-F238E27FC236}">
                <a16:creationId xmlns:a16="http://schemas.microsoft.com/office/drawing/2014/main" id="{7EF5A812-001C-C349-85D0-33F4C07D0FB1}"/>
              </a:ext>
            </a:extLst>
          </p:cNvPr>
          <p:cNvSpPr/>
          <p:nvPr/>
        </p:nvSpPr>
        <p:spPr>
          <a:xfrm>
            <a:off x="1691790" y="2077136"/>
            <a:ext cx="756799" cy="3067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ight Arrow 17">
            <a:extLst>
              <a:ext uri="{FF2B5EF4-FFF2-40B4-BE49-F238E27FC236}">
                <a16:creationId xmlns:a16="http://schemas.microsoft.com/office/drawing/2014/main" id="{8615DE50-C88B-2541-B91B-A00FE697639F}"/>
              </a:ext>
            </a:extLst>
          </p:cNvPr>
          <p:cNvSpPr/>
          <p:nvPr/>
        </p:nvSpPr>
        <p:spPr>
          <a:xfrm>
            <a:off x="4961283" y="2041292"/>
            <a:ext cx="756799" cy="3067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75A5D571-7A80-4F4C-A826-62994E1A63B9}"/>
              </a:ext>
            </a:extLst>
          </p:cNvPr>
          <p:cNvPicPr>
            <a:picLocks noChangeAspect="1"/>
          </p:cNvPicPr>
          <p:nvPr/>
        </p:nvPicPr>
        <p:blipFill>
          <a:blip r:embed="rId4"/>
          <a:stretch>
            <a:fillRect/>
          </a:stretch>
        </p:blipFill>
        <p:spPr>
          <a:xfrm>
            <a:off x="2448589" y="1537512"/>
            <a:ext cx="2001476" cy="1386022"/>
          </a:xfrm>
          <a:prstGeom prst="rect">
            <a:avLst/>
          </a:prstGeom>
        </p:spPr>
      </p:pic>
      <p:pic>
        <p:nvPicPr>
          <p:cNvPr id="21" name="Picture 20">
            <a:extLst>
              <a:ext uri="{FF2B5EF4-FFF2-40B4-BE49-F238E27FC236}">
                <a16:creationId xmlns:a16="http://schemas.microsoft.com/office/drawing/2014/main" id="{14B08A8C-5122-C140-B410-66970E3E1DDC}"/>
              </a:ext>
            </a:extLst>
          </p:cNvPr>
          <p:cNvPicPr>
            <a:picLocks noChangeAspect="1"/>
          </p:cNvPicPr>
          <p:nvPr/>
        </p:nvPicPr>
        <p:blipFill>
          <a:blip r:embed="rId5"/>
          <a:stretch>
            <a:fillRect/>
          </a:stretch>
        </p:blipFill>
        <p:spPr>
          <a:xfrm>
            <a:off x="5718082" y="3989065"/>
            <a:ext cx="3505505" cy="1050528"/>
          </a:xfrm>
          <a:prstGeom prst="rect">
            <a:avLst/>
          </a:prstGeom>
        </p:spPr>
      </p:pic>
      <p:sp>
        <p:nvSpPr>
          <p:cNvPr id="24" name="Left Arrow 23">
            <a:extLst>
              <a:ext uri="{FF2B5EF4-FFF2-40B4-BE49-F238E27FC236}">
                <a16:creationId xmlns:a16="http://schemas.microsoft.com/office/drawing/2014/main" id="{7242130A-E005-3342-A2BF-BF8480E95444}"/>
              </a:ext>
            </a:extLst>
          </p:cNvPr>
          <p:cNvSpPr/>
          <p:nvPr/>
        </p:nvSpPr>
        <p:spPr>
          <a:xfrm>
            <a:off x="3336858" y="5250992"/>
            <a:ext cx="815123" cy="32918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Left Arrow 24">
            <a:extLst>
              <a:ext uri="{FF2B5EF4-FFF2-40B4-BE49-F238E27FC236}">
                <a16:creationId xmlns:a16="http://schemas.microsoft.com/office/drawing/2014/main" id="{6744BFD4-04E3-C046-A97B-C6587FBFC9DB}"/>
              </a:ext>
            </a:extLst>
          </p:cNvPr>
          <p:cNvSpPr/>
          <p:nvPr/>
        </p:nvSpPr>
        <p:spPr>
          <a:xfrm>
            <a:off x="6053659" y="5310734"/>
            <a:ext cx="815123" cy="32918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B4D35D2B-4855-144D-9FDD-9BF8C921F3E2}"/>
              </a:ext>
            </a:extLst>
          </p:cNvPr>
          <p:cNvSpPr txBox="1"/>
          <p:nvPr/>
        </p:nvSpPr>
        <p:spPr>
          <a:xfrm>
            <a:off x="4660703" y="6461871"/>
            <a:ext cx="622286" cy="369332"/>
          </a:xfrm>
          <a:prstGeom prst="rect">
            <a:avLst/>
          </a:prstGeom>
          <a:noFill/>
        </p:spPr>
        <p:txBody>
          <a:bodyPr wrap="none" rtlCol="0">
            <a:spAutoFit/>
          </a:bodyPr>
          <a:lstStyle/>
          <a:p>
            <a:r>
              <a:rPr lang="en-US" dirty="0"/>
              <a:t>Rack</a:t>
            </a:r>
          </a:p>
        </p:txBody>
      </p:sp>
      <p:sp>
        <p:nvSpPr>
          <p:cNvPr id="27" name="TextBox 26">
            <a:extLst>
              <a:ext uri="{FF2B5EF4-FFF2-40B4-BE49-F238E27FC236}">
                <a16:creationId xmlns:a16="http://schemas.microsoft.com/office/drawing/2014/main" id="{58FA3663-3A58-E44A-B1B3-51695C9008C9}"/>
              </a:ext>
            </a:extLst>
          </p:cNvPr>
          <p:cNvSpPr txBox="1"/>
          <p:nvPr/>
        </p:nvSpPr>
        <p:spPr>
          <a:xfrm>
            <a:off x="3112796" y="3038346"/>
            <a:ext cx="797975" cy="369332"/>
          </a:xfrm>
          <a:prstGeom prst="rect">
            <a:avLst/>
          </a:prstGeom>
          <a:noFill/>
        </p:spPr>
        <p:txBody>
          <a:bodyPr wrap="none" rtlCol="0">
            <a:spAutoFit/>
          </a:bodyPr>
          <a:lstStyle/>
          <a:p>
            <a:r>
              <a:rPr lang="en-US" dirty="0"/>
              <a:t>Socket</a:t>
            </a:r>
          </a:p>
        </p:txBody>
      </p:sp>
      <p:sp>
        <p:nvSpPr>
          <p:cNvPr id="28" name="TextBox 27">
            <a:extLst>
              <a:ext uri="{FF2B5EF4-FFF2-40B4-BE49-F238E27FC236}">
                <a16:creationId xmlns:a16="http://schemas.microsoft.com/office/drawing/2014/main" id="{C5D800C8-049F-2D4F-A7EC-C4B559F87EBE}"/>
              </a:ext>
            </a:extLst>
          </p:cNvPr>
          <p:cNvSpPr txBox="1"/>
          <p:nvPr/>
        </p:nvSpPr>
        <p:spPr>
          <a:xfrm>
            <a:off x="570227" y="2765682"/>
            <a:ext cx="574196" cy="369332"/>
          </a:xfrm>
          <a:prstGeom prst="rect">
            <a:avLst/>
          </a:prstGeom>
          <a:noFill/>
        </p:spPr>
        <p:txBody>
          <a:bodyPr wrap="none" rtlCol="0">
            <a:spAutoFit/>
          </a:bodyPr>
          <a:lstStyle/>
          <a:p>
            <a:r>
              <a:rPr lang="en-US" dirty="0"/>
              <a:t>CPU</a:t>
            </a:r>
          </a:p>
        </p:txBody>
      </p:sp>
      <p:sp>
        <p:nvSpPr>
          <p:cNvPr id="29" name="TextBox 28">
            <a:extLst>
              <a:ext uri="{FF2B5EF4-FFF2-40B4-BE49-F238E27FC236}">
                <a16:creationId xmlns:a16="http://schemas.microsoft.com/office/drawing/2014/main" id="{2BEF4548-4632-5041-B6BB-8E6D1909D402}"/>
              </a:ext>
            </a:extLst>
          </p:cNvPr>
          <p:cNvSpPr txBox="1"/>
          <p:nvPr/>
        </p:nvSpPr>
        <p:spPr>
          <a:xfrm>
            <a:off x="6461220" y="2890057"/>
            <a:ext cx="1451103" cy="369332"/>
          </a:xfrm>
          <a:prstGeom prst="rect">
            <a:avLst/>
          </a:prstGeom>
          <a:noFill/>
        </p:spPr>
        <p:txBody>
          <a:bodyPr wrap="none" rtlCol="0">
            <a:spAutoFit/>
          </a:bodyPr>
          <a:lstStyle/>
          <a:p>
            <a:r>
              <a:rPr lang="en-US" dirty="0"/>
              <a:t>Motherboard</a:t>
            </a:r>
          </a:p>
        </p:txBody>
      </p:sp>
      <p:pic>
        <p:nvPicPr>
          <p:cNvPr id="30" name="Picture 29">
            <a:extLst>
              <a:ext uri="{FF2B5EF4-FFF2-40B4-BE49-F238E27FC236}">
                <a16:creationId xmlns:a16="http://schemas.microsoft.com/office/drawing/2014/main" id="{27C3455E-8F12-C149-933E-3F19D129A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387" y="4343116"/>
            <a:ext cx="3109983" cy="1935234"/>
          </a:xfrm>
          <a:prstGeom prst="rect">
            <a:avLst/>
          </a:prstGeom>
        </p:spPr>
      </p:pic>
      <p:pic>
        <p:nvPicPr>
          <p:cNvPr id="22" name="Picture 21">
            <a:extLst>
              <a:ext uri="{FF2B5EF4-FFF2-40B4-BE49-F238E27FC236}">
                <a16:creationId xmlns:a16="http://schemas.microsoft.com/office/drawing/2014/main" id="{CEF7F035-A6A9-2542-A036-4223CC4E94FC}"/>
              </a:ext>
            </a:extLst>
          </p:cNvPr>
          <p:cNvPicPr>
            <a:picLocks noChangeAspect="1"/>
          </p:cNvPicPr>
          <p:nvPr/>
        </p:nvPicPr>
        <p:blipFill rotWithShape="1">
          <a:blip r:embed="rId7"/>
          <a:srcRect l="34452" t="24780" r="33712" b="23735"/>
          <a:stretch/>
        </p:blipFill>
        <p:spPr>
          <a:xfrm>
            <a:off x="6506235" y="1315968"/>
            <a:ext cx="1379600" cy="1645170"/>
          </a:xfrm>
          <a:prstGeom prst="rect">
            <a:avLst/>
          </a:prstGeom>
        </p:spPr>
      </p:pic>
      <p:sp>
        <p:nvSpPr>
          <p:cNvPr id="5" name="TextBox 4">
            <a:extLst>
              <a:ext uri="{FF2B5EF4-FFF2-40B4-BE49-F238E27FC236}">
                <a16:creationId xmlns:a16="http://schemas.microsoft.com/office/drawing/2014/main" id="{074193FF-A9C7-2248-BCEF-EE9D00662073}"/>
              </a:ext>
            </a:extLst>
          </p:cNvPr>
          <p:cNvSpPr txBox="1"/>
          <p:nvPr/>
        </p:nvSpPr>
        <p:spPr>
          <a:xfrm>
            <a:off x="197387" y="3034643"/>
            <a:ext cx="1439689" cy="276999"/>
          </a:xfrm>
          <a:prstGeom prst="rect">
            <a:avLst/>
          </a:prstGeom>
          <a:noFill/>
        </p:spPr>
        <p:txBody>
          <a:bodyPr wrap="none" rtlCol="0">
            <a:spAutoFit/>
          </a:bodyPr>
          <a:lstStyle/>
          <a:p>
            <a:r>
              <a:rPr lang="en-US" sz="1200" dirty="0"/>
              <a:t>(Has Multiple cores)</a:t>
            </a:r>
          </a:p>
        </p:txBody>
      </p:sp>
      <p:sp>
        <p:nvSpPr>
          <p:cNvPr id="31" name="TextBox 30">
            <a:extLst>
              <a:ext uri="{FF2B5EF4-FFF2-40B4-BE49-F238E27FC236}">
                <a16:creationId xmlns:a16="http://schemas.microsoft.com/office/drawing/2014/main" id="{966ED862-98E7-4049-9D42-F009FBD2519E}"/>
              </a:ext>
            </a:extLst>
          </p:cNvPr>
          <p:cNvSpPr txBox="1"/>
          <p:nvPr/>
        </p:nvSpPr>
        <p:spPr>
          <a:xfrm>
            <a:off x="2630388" y="3323150"/>
            <a:ext cx="1762790" cy="276999"/>
          </a:xfrm>
          <a:prstGeom prst="rect">
            <a:avLst/>
          </a:prstGeom>
          <a:noFill/>
        </p:spPr>
        <p:txBody>
          <a:bodyPr wrap="none" rtlCol="0">
            <a:spAutoFit/>
          </a:bodyPr>
          <a:lstStyle/>
          <a:p>
            <a:r>
              <a:rPr lang="en-US" sz="1200" dirty="0"/>
              <a:t>(Can have Multiple CPUs)</a:t>
            </a:r>
          </a:p>
        </p:txBody>
      </p:sp>
    </p:spTree>
    <p:extLst>
      <p:ext uri="{BB962C8B-B14F-4D97-AF65-F5344CB8AC3E}">
        <p14:creationId xmlns:p14="http://schemas.microsoft.com/office/powerpoint/2010/main" val="647780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sp>
        <p:nvSpPr>
          <p:cNvPr id="4" name="Google Shape;345;p55">
            <a:extLst>
              <a:ext uri="{FF2B5EF4-FFF2-40B4-BE49-F238E27FC236}">
                <a16:creationId xmlns:a16="http://schemas.microsoft.com/office/drawing/2014/main" id="{98A17E7C-E1BA-F349-8249-D6BCF3392B95}"/>
              </a:ext>
            </a:extLst>
          </p:cNvPr>
          <p:cNvSpPr/>
          <p:nvPr/>
        </p:nvSpPr>
        <p:spPr>
          <a:xfrm>
            <a:off x="724394" y="3182587"/>
            <a:ext cx="237507" cy="2739240"/>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sp>
        <p:nvSpPr>
          <p:cNvPr id="6" name="Google Shape;346;p55">
            <a:extLst>
              <a:ext uri="{FF2B5EF4-FFF2-40B4-BE49-F238E27FC236}">
                <a16:creationId xmlns:a16="http://schemas.microsoft.com/office/drawing/2014/main" id="{7213039F-40C4-CF4C-8A9D-4B58E302F633}"/>
              </a:ext>
            </a:extLst>
          </p:cNvPr>
          <p:cNvSpPr txBox="1"/>
          <p:nvPr/>
        </p:nvSpPr>
        <p:spPr>
          <a:xfrm>
            <a:off x="1226585" y="3841407"/>
            <a:ext cx="2592800" cy="1421600"/>
          </a:xfrm>
          <a:prstGeom prst="rect">
            <a:avLst/>
          </a:prstGeom>
          <a:noFill/>
          <a:ln>
            <a:noFill/>
          </a:ln>
        </p:spPr>
        <p:txBody>
          <a:bodyPr spcFirstLastPara="1" wrap="square" lIns="121900" tIns="121900" rIns="121900" bIns="121900" anchor="t" anchorCtr="0">
            <a:noAutofit/>
          </a:bodyPr>
          <a:lstStyle/>
          <a:p>
            <a:r>
              <a:rPr lang="en" sz="2400" dirty="0"/>
              <a:t>This blue line represents all the cores on Midway</a:t>
            </a:r>
            <a:endParaRPr sz="2400" dirty="0"/>
          </a:p>
        </p:txBody>
      </p:sp>
      <p:cxnSp>
        <p:nvCxnSpPr>
          <p:cNvPr id="7" name="Google Shape;356;p56">
            <a:extLst>
              <a:ext uri="{FF2B5EF4-FFF2-40B4-BE49-F238E27FC236}">
                <a16:creationId xmlns:a16="http://schemas.microsoft.com/office/drawing/2014/main" id="{62EDC44B-7D01-E14D-ACA8-B14CA180F56C}"/>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8" name="Google Shape;357;p56">
            <a:extLst>
              <a:ext uri="{FF2B5EF4-FFF2-40B4-BE49-F238E27FC236}">
                <a16:creationId xmlns:a16="http://schemas.microsoft.com/office/drawing/2014/main" id="{210604C0-60E9-234C-B53B-CA1B79348429}"/>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9" name="Google Shape;358;p56">
            <a:extLst>
              <a:ext uri="{FF2B5EF4-FFF2-40B4-BE49-F238E27FC236}">
                <a16:creationId xmlns:a16="http://schemas.microsoft.com/office/drawing/2014/main" id="{69D2BF44-EFD8-2349-A69D-2C306860005A}"/>
              </a:ext>
            </a:extLst>
          </p:cNvPr>
          <p:cNvSpPr txBox="1"/>
          <p:nvPr/>
        </p:nvSpPr>
        <p:spPr>
          <a:xfrm>
            <a:off x="6424894" y="5651249"/>
            <a:ext cx="2709600" cy="608800"/>
          </a:xfrm>
          <a:prstGeom prst="rect">
            <a:avLst/>
          </a:prstGeom>
          <a:noFill/>
          <a:ln>
            <a:noFill/>
          </a:ln>
        </p:spPr>
        <p:txBody>
          <a:bodyPr spcFirstLastPara="1" wrap="square" lIns="121900" tIns="121900" rIns="121900" bIns="121900" anchor="t" anchorCtr="0">
            <a:noAutofit/>
          </a:bodyPr>
          <a:lstStyle/>
          <a:p>
            <a:r>
              <a:rPr lang="en" sz="2400" dirty="0"/>
              <a:t>the x axis is time</a:t>
            </a:r>
            <a:endParaRPr sz="2400" dirty="0"/>
          </a:p>
        </p:txBody>
      </p:sp>
      <p:pic>
        <p:nvPicPr>
          <p:cNvPr id="10" name="Picture 9">
            <a:extLst>
              <a:ext uri="{FF2B5EF4-FFF2-40B4-BE49-F238E27FC236}">
                <a16:creationId xmlns:a16="http://schemas.microsoft.com/office/drawing/2014/main" id="{D0D632D2-EA28-BD4E-86BD-6772BD4D7F95}"/>
              </a:ext>
            </a:extLst>
          </p:cNvPr>
          <p:cNvPicPr>
            <a:picLocks noChangeAspect="1"/>
          </p:cNvPicPr>
          <p:nvPr/>
        </p:nvPicPr>
        <p:blipFill>
          <a:blip r:embed="rId3"/>
          <a:stretch>
            <a:fillRect/>
          </a:stretch>
        </p:blipFill>
        <p:spPr>
          <a:xfrm>
            <a:off x="4572000" y="1356967"/>
            <a:ext cx="3051145" cy="4063268"/>
          </a:xfrm>
          <a:prstGeom prst="rect">
            <a:avLst/>
          </a:prstGeom>
        </p:spPr>
      </p:pic>
      <p:sp>
        <p:nvSpPr>
          <p:cNvPr id="11" name="TextBox 10">
            <a:extLst>
              <a:ext uri="{FF2B5EF4-FFF2-40B4-BE49-F238E27FC236}">
                <a16:creationId xmlns:a16="http://schemas.microsoft.com/office/drawing/2014/main" id="{6362379B-B5C3-2A4A-8445-5127E7C323F6}"/>
              </a:ext>
            </a:extLst>
          </p:cNvPr>
          <p:cNvSpPr txBox="1"/>
          <p:nvPr/>
        </p:nvSpPr>
        <p:spPr>
          <a:xfrm>
            <a:off x="2057462" y="1867061"/>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Tree>
    <p:extLst>
      <p:ext uri="{BB962C8B-B14F-4D97-AF65-F5344CB8AC3E}">
        <p14:creationId xmlns:p14="http://schemas.microsoft.com/office/powerpoint/2010/main" val="456468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3" name="Google Shape;370;p57">
            <a:extLst>
              <a:ext uri="{FF2B5EF4-FFF2-40B4-BE49-F238E27FC236}">
                <a16:creationId xmlns:a16="http://schemas.microsoft.com/office/drawing/2014/main" id="{FFEBAA35-2599-5D45-907E-98FDF9F4CC5F}"/>
              </a:ext>
            </a:extLst>
          </p:cNvPr>
          <p:cNvSpPr/>
          <p:nvPr/>
        </p:nvSpPr>
        <p:spPr>
          <a:xfrm>
            <a:off x="1141763" y="5127641"/>
            <a:ext cx="984641" cy="553286"/>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r>
              <a:rPr lang="en-US" dirty="0"/>
              <a:t>Why has someone else’s job started before mine?</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sp>
        <p:nvSpPr>
          <p:cNvPr id="4" name="Google Shape;345;p55">
            <a:extLst>
              <a:ext uri="{FF2B5EF4-FFF2-40B4-BE49-F238E27FC236}">
                <a16:creationId xmlns:a16="http://schemas.microsoft.com/office/drawing/2014/main" id="{98A17E7C-E1BA-F349-8249-D6BCF3392B95}"/>
              </a:ext>
            </a:extLst>
          </p:cNvPr>
          <p:cNvSpPr/>
          <p:nvPr/>
        </p:nvSpPr>
        <p:spPr>
          <a:xfrm>
            <a:off x="724394" y="3671247"/>
            <a:ext cx="258245" cy="2250579"/>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cxnSp>
        <p:nvCxnSpPr>
          <p:cNvPr id="8" name="Google Shape;356;p56">
            <a:extLst>
              <a:ext uri="{FF2B5EF4-FFF2-40B4-BE49-F238E27FC236}">
                <a16:creationId xmlns:a16="http://schemas.microsoft.com/office/drawing/2014/main" id="{3733B948-EF19-354D-A41D-A2FE8CA79022}"/>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9" name="Google Shape;357;p56">
            <a:extLst>
              <a:ext uri="{FF2B5EF4-FFF2-40B4-BE49-F238E27FC236}">
                <a16:creationId xmlns:a16="http://schemas.microsoft.com/office/drawing/2014/main" id="{5A6DC029-A9FC-A349-8B22-E1AA5D99E9F8}"/>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11" name="Google Shape;357;p56">
            <a:extLst>
              <a:ext uri="{FF2B5EF4-FFF2-40B4-BE49-F238E27FC236}">
                <a16:creationId xmlns:a16="http://schemas.microsoft.com/office/drawing/2014/main" id="{7A6EDF84-F5F5-0649-8EFF-64EEEA4913E9}"/>
              </a:ext>
            </a:extLst>
          </p:cNvPr>
          <p:cNvSpPr txBox="1"/>
          <p:nvPr/>
        </p:nvSpPr>
        <p:spPr>
          <a:xfrm rot="16200000">
            <a:off x="-1049771" y="3924634"/>
            <a:ext cx="3042830" cy="410400"/>
          </a:xfrm>
          <a:prstGeom prst="rect">
            <a:avLst/>
          </a:prstGeom>
          <a:noFill/>
          <a:ln>
            <a:noFill/>
          </a:ln>
        </p:spPr>
        <p:txBody>
          <a:bodyPr spcFirstLastPara="1" wrap="square" lIns="121900" tIns="60933" rIns="121900" bIns="60933" anchor="t" anchorCtr="0">
            <a:noAutofit/>
          </a:bodyPr>
          <a:lstStyle/>
          <a:p>
            <a:r>
              <a:rPr lang="en" sz="2000" dirty="0">
                <a:solidFill>
                  <a:schemeClr val="dk1"/>
                </a:solidFill>
                <a:latin typeface="Calibri"/>
                <a:ea typeface="Calibri"/>
                <a:cs typeface="Calibri"/>
                <a:sym typeface="Calibri"/>
              </a:rPr>
              <a:t># of Cores on Midway</a:t>
            </a:r>
            <a:endParaRPr sz="2000" dirty="0">
              <a:solidFill>
                <a:schemeClr val="dk1"/>
              </a:solidFill>
              <a:latin typeface="Calibri"/>
              <a:ea typeface="Calibri"/>
              <a:cs typeface="Calibri"/>
              <a:sym typeface="Calibri"/>
            </a:endParaRPr>
          </a:p>
        </p:txBody>
      </p:sp>
      <p:sp>
        <p:nvSpPr>
          <p:cNvPr id="12" name="Google Shape;426;p60">
            <a:extLst>
              <a:ext uri="{FF2B5EF4-FFF2-40B4-BE49-F238E27FC236}">
                <a16:creationId xmlns:a16="http://schemas.microsoft.com/office/drawing/2014/main" id="{38B5CE43-89E7-A44F-98AF-1F204025885E}"/>
              </a:ext>
            </a:extLst>
          </p:cNvPr>
          <p:cNvSpPr/>
          <p:nvPr/>
        </p:nvSpPr>
        <p:spPr>
          <a:xfrm>
            <a:off x="1153018" y="3789189"/>
            <a:ext cx="2032000" cy="11472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427;p60">
            <a:extLst>
              <a:ext uri="{FF2B5EF4-FFF2-40B4-BE49-F238E27FC236}">
                <a16:creationId xmlns:a16="http://schemas.microsoft.com/office/drawing/2014/main" id="{CBA13CFE-00D1-334E-831E-E459A08C7D81}"/>
              </a:ext>
            </a:extLst>
          </p:cNvPr>
          <p:cNvSpPr txBox="1"/>
          <p:nvPr/>
        </p:nvSpPr>
        <p:spPr>
          <a:xfrm>
            <a:off x="1706939" y="4137091"/>
            <a:ext cx="959462" cy="526703"/>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Job1</a:t>
            </a:r>
            <a:endParaRPr sz="2400" dirty="0">
              <a:solidFill>
                <a:schemeClr val="dk1"/>
              </a:solidFill>
              <a:latin typeface="Calibri"/>
              <a:ea typeface="Calibri"/>
              <a:cs typeface="Calibri"/>
              <a:sym typeface="Calibri"/>
            </a:endParaRPr>
          </a:p>
        </p:txBody>
      </p:sp>
      <p:grpSp>
        <p:nvGrpSpPr>
          <p:cNvPr id="14" name="Google Shape;428;p60">
            <a:extLst>
              <a:ext uri="{FF2B5EF4-FFF2-40B4-BE49-F238E27FC236}">
                <a16:creationId xmlns:a16="http://schemas.microsoft.com/office/drawing/2014/main" id="{0226F0A9-F85E-D940-8A8B-BCFA6229FB67}"/>
              </a:ext>
            </a:extLst>
          </p:cNvPr>
          <p:cNvGrpSpPr/>
          <p:nvPr/>
        </p:nvGrpSpPr>
        <p:grpSpPr>
          <a:xfrm>
            <a:off x="3185018" y="4163919"/>
            <a:ext cx="2032000" cy="1544800"/>
            <a:chOff x="2326967" y="3051343"/>
            <a:chExt cx="1524000" cy="1158600"/>
          </a:xfrm>
        </p:grpSpPr>
        <p:sp>
          <p:nvSpPr>
            <p:cNvPr id="15" name="Google Shape;429;p60">
              <a:extLst>
                <a:ext uri="{FF2B5EF4-FFF2-40B4-BE49-F238E27FC236}">
                  <a16:creationId xmlns:a16="http://schemas.microsoft.com/office/drawing/2014/main" id="{4BE9FDA4-D8EB-724D-B650-7C19D546C6A6}"/>
                </a:ext>
              </a:extLst>
            </p:cNvPr>
            <p:cNvSpPr/>
            <p:nvPr/>
          </p:nvSpPr>
          <p:spPr>
            <a:xfrm>
              <a:off x="2326967" y="3051343"/>
              <a:ext cx="1524000" cy="1158600"/>
            </a:xfrm>
            <a:prstGeom prst="rect">
              <a:avLst/>
            </a:prstGeom>
            <a:solidFill>
              <a:srgbClr val="CCFFCC"/>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430;p60">
              <a:extLst>
                <a:ext uri="{FF2B5EF4-FFF2-40B4-BE49-F238E27FC236}">
                  <a16:creationId xmlns:a16="http://schemas.microsoft.com/office/drawing/2014/main" id="{9E6F2577-2774-A44D-A1FE-8C2C4D91C07C}"/>
                </a:ext>
              </a:extLst>
            </p:cNvPr>
            <p:cNvSpPr txBox="1"/>
            <p:nvPr/>
          </p:nvSpPr>
          <p:spPr>
            <a:xfrm>
              <a:off x="2742408" y="3403801"/>
              <a:ext cx="663248" cy="409136"/>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Job2</a:t>
              </a:r>
              <a:endParaRPr sz="2400" dirty="0">
                <a:solidFill>
                  <a:schemeClr val="dk1"/>
                </a:solidFill>
                <a:latin typeface="Calibri"/>
                <a:ea typeface="Calibri"/>
                <a:cs typeface="Calibri"/>
                <a:sym typeface="Calibri"/>
              </a:endParaRPr>
            </a:p>
          </p:txBody>
        </p:sp>
      </p:grpSp>
      <p:sp>
        <p:nvSpPr>
          <p:cNvPr id="17" name="Google Shape;432;p60">
            <a:extLst>
              <a:ext uri="{FF2B5EF4-FFF2-40B4-BE49-F238E27FC236}">
                <a16:creationId xmlns:a16="http://schemas.microsoft.com/office/drawing/2014/main" id="{33EB577E-C3DF-3C45-8913-12F8D6A30BC3}"/>
              </a:ext>
            </a:extLst>
          </p:cNvPr>
          <p:cNvSpPr txBox="1"/>
          <p:nvPr/>
        </p:nvSpPr>
        <p:spPr>
          <a:xfrm>
            <a:off x="1199076" y="5155289"/>
            <a:ext cx="987594" cy="504204"/>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Job3</a:t>
            </a:r>
            <a:endParaRPr sz="2400" dirty="0">
              <a:solidFill>
                <a:schemeClr val="dk1"/>
              </a:solidFill>
              <a:latin typeface="Calibri"/>
              <a:ea typeface="Calibri"/>
              <a:cs typeface="Calibri"/>
              <a:sym typeface="Calibri"/>
            </a:endParaRPr>
          </a:p>
        </p:txBody>
      </p:sp>
      <p:sp>
        <p:nvSpPr>
          <p:cNvPr id="24" name="Google Shape;381;p58">
            <a:extLst>
              <a:ext uri="{FF2B5EF4-FFF2-40B4-BE49-F238E27FC236}">
                <a16:creationId xmlns:a16="http://schemas.microsoft.com/office/drawing/2014/main" id="{1B4B8724-4DB8-4C45-B628-CAEF96300F38}"/>
              </a:ext>
            </a:extLst>
          </p:cNvPr>
          <p:cNvSpPr txBox="1"/>
          <p:nvPr/>
        </p:nvSpPr>
        <p:spPr>
          <a:xfrm>
            <a:off x="5827594" y="2486067"/>
            <a:ext cx="2859206" cy="1458136"/>
          </a:xfrm>
          <a:prstGeom prst="rect">
            <a:avLst/>
          </a:prstGeom>
          <a:noFill/>
          <a:ln>
            <a:noFill/>
          </a:ln>
        </p:spPr>
        <p:txBody>
          <a:bodyPr spcFirstLastPara="1" wrap="square" lIns="91425" tIns="45700" rIns="91425" bIns="45700" anchor="t" anchorCtr="0">
            <a:noAutofit/>
          </a:bodyPr>
          <a:lstStyle/>
          <a:p>
            <a:endParaRPr dirty="0"/>
          </a:p>
          <a:p>
            <a:pPr algn="ctr"/>
            <a:r>
              <a:rPr lang="en" sz="1800" dirty="0">
                <a:solidFill>
                  <a:schemeClr val="dk1"/>
                </a:solidFill>
                <a:latin typeface="Calibri"/>
                <a:ea typeface="Calibri"/>
                <a:cs typeface="Calibri"/>
                <a:sym typeface="Calibri"/>
              </a:rPr>
              <a:t> </a:t>
            </a:r>
            <a:r>
              <a:rPr lang="en" sz="2000" b="1" dirty="0">
                <a:solidFill>
                  <a:srgbClr val="C00000"/>
                </a:solidFill>
                <a:latin typeface="Calibri"/>
                <a:ea typeface="Calibri"/>
                <a:cs typeface="Calibri"/>
                <a:sym typeface="Calibri"/>
              </a:rPr>
              <a:t>The scheduler can fit smaller jobs in before big jobs are due to start</a:t>
            </a:r>
            <a:endParaRPr sz="2000" b="1" dirty="0">
              <a:solidFill>
                <a:srgbClr val="C00000"/>
              </a:solidFill>
              <a:latin typeface="Calibri"/>
              <a:ea typeface="Calibri"/>
              <a:cs typeface="Calibri"/>
              <a:sym typeface="Calibri"/>
            </a:endParaRPr>
          </a:p>
          <a:p>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781E0964-993A-0B43-AE26-BF8401526D82}"/>
              </a:ext>
            </a:extLst>
          </p:cNvPr>
          <p:cNvSpPr txBox="1"/>
          <p:nvPr/>
        </p:nvSpPr>
        <p:spPr>
          <a:xfrm>
            <a:off x="3862511" y="980912"/>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Tree>
    <p:extLst>
      <p:ext uri="{BB962C8B-B14F-4D97-AF65-F5344CB8AC3E}">
        <p14:creationId xmlns:p14="http://schemas.microsoft.com/office/powerpoint/2010/main" val="1105132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3" name="Google Shape;370;p57">
            <a:extLst>
              <a:ext uri="{FF2B5EF4-FFF2-40B4-BE49-F238E27FC236}">
                <a16:creationId xmlns:a16="http://schemas.microsoft.com/office/drawing/2014/main" id="{FFEBAA35-2599-5D45-907E-98FDF9F4CC5F}"/>
              </a:ext>
            </a:extLst>
          </p:cNvPr>
          <p:cNvSpPr/>
          <p:nvPr/>
        </p:nvSpPr>
        <p:spPr>
          <a:xfrm>
            <a:off x="1141763" y="5127641"/>
            <a:ext cx="984641" cy="553286"/>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r>
              <a:rPr lang="en-US" dirty="0"/>
              <a:t>Why has someone else’s job started before mine?</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cxnSp>
        <p:nvCxnSpPr>
          <p:cNvPr id="8" name="Google Shape;356;p56">
            <a:extLst>
              <a:ext uri="{FF2B5EF4-FFF2-40B4-BE49-F238E27FC236}">
                <a16:creationId xmlns:a16="http://schemas.microsoft.com/office/drawing/2014/main" id="{3733B948-EF19-354D-A41D-A2FE8CA79022}"/>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9" name="Google Shape;357;p56">
            <a:extLst>
              <a:ext uri="{FF2B5EF4-FFF2-40B4-BE49-F238E27FC236}">
                <a16:creationId xmlns:a16="http://schemas.microsoft.com/office/drawing/2014/main" id="{5A6DC029-A9FC-A349-8B22-E1AA5D99E9F8}"/>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11" name="Google Shape;357;p56">
            <a:extLst>
              <a:ext uri="{FF2B5EF4-FFF2-40B4-BE49-F238E27FC236}">
                <a16:creationId xmlns:a16="http://schemas.microsoft.com/office/drawing/2014/main" id="{7A6EDF84-F5F5-0649-8EFF-64EEEA4913E9}"/>
              </a:ext>
            </a:extLst>
          </p:cNvPr>
          <p:cNvSpPr txBox="1"/>
          <p:nvPr/>
        </p:nvSpPr>
        <p:spPr>
          <a:xfrm rot="16200000">
            <a:off x="-1049771" y="3924634"/>
            <a:ext cx="3042830" cy="410400"/>
          </a:xfrm>
          <a:prstGeom prst="rect">
            <a:avLst/>
          </a:prstGeom>
          <a:noFill/>
          <a:ln>
            <a:noFill/>
          </a:ln>
        </p:spPr>
        <p:txBody>
          <a:bodyPr spcFirstLastPara="1" wrap="square" lIns="121900" tIns="60933" rIns="121900" bIns="60933" anchor="t" anchorCtr="0">
            <a:noAutofit/>
          </a:bodyPr>
          <a:lstStyle/>
          <a:p>
            <a:r>
              <a:rPr lang="en" sz="2000" dirty="0">
                <a:solidFill>
                  <a:schemeClr val="dk1"/>
                </a:solidFill>
                <a:latin typeface="Calibri"/>
                <a:ea typeface="Calibri"/>
                <a:cs typeface="Calibri"/>
                <a:sym typeface="Calibri"/>
              </a:rPr>
              <a:t># of Cores on Midway</a:t>
            </a:r>
            <a:endParaRPr sz="2000" dirty="0">
              <a:solidFill>
                <a:schemeClr val="dk1"/>
              </a:solidFill>
              <a:latin typeface="Calibri"/>
              <a:ea typeface="Calibri"/>
              <a:cs typeface="Calibri"/>
              <a:sym typeface="Calibri"/>
            </a:endParaRPr>
          </a:p>
        </p:txBody>
      </p:sp>
      <p:sp>
        <p:nvSpPr>
          <p:cNvPr id="12" name="Google Shape;426;p60">
            <a:extLst>
              <a:ext uri="{FF2B5EF4-FFF2-40B4-BE49-F238E27FC236}">
                <a16:creationId xmlns:a16="http://schemas.microsoft.com/office/drawing/2014/main" id="{38B5CE43-89E7-A44F-98AF-1F204025885E}"/>
              </a:ext>
            </a:extLst>
          </p:cNvPr>
          <p:cNvSpPr/>
          <p:nvPr/>
        </p:nvSpPr>
        <p:spPr>
          <a:xfrm>
            <a:off x="1153018" y="3789189"/>
            <a:ext cx="2032000" cy="11472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427;p60">
            <a:extLst>
              <a:ext uri="{FF2B5EF4-FFF2-40B4-BE49-F238E27FC236}">
                <a16:creationId xmlns:a16="http://schemas.microsoft.com/office/drawing/2014/main" id="{CBA13CFE-00D1-334E-831E-E459A08C7D81}"/>
              </a:ext>
            </a:extLst>
          </p:cNvPr>
          <p:cNvSpPr txBox="1"/>
          <p:nvPr/>
        </p:nvSpPr>
        <p:spPr>
          <a:xfrm>
            <a:off x="1706939" y="4137091"/>
            <a:ext cx="959462" cy="526703"/>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Job1</a:t>
            </a:r>
            <a:endParaRPr sz="2400" dirty="0">
              <a:solidFill>
                <a:schemeClr val="dk1"/>
              </a:solidFill>
              <a:latin typeface="Calibri"/>
              <a:ea typeface="Calibri"/>
              <a:cs typeface="Calibri"/>
              <a:sym typeface="Calibri"/>
            </a:endParaRPr>
          </a:p>
        </p:txBody>
      </p:sp>
      <p:grpSp>
        <p:nvGrpSpPr>
          <p:cNvPr id="14" name="Google Shape;428;p60">
            <a:extLst>
              <a:ext uri="{FF2B5EF4-FFF2-40B4-BE49-F238E27FC236}">
                <a16:creationId xmlns:a16="http://schemas.microsoft.com/office/drawing/2014/main" id="{0226F0A9-F85E-D940-8A8B-BCFA6229FB67}"/>
              </a:ext>
            </a:extLst>
          </p:cNvPr>
          <p:cNvGrpSpPr/>
          <p:nvPr/>
        </p:nvGrpSpPr>
        <p:grpSpPr>
          <a:xfrm>
            <a:off x="3185018" y="4163919"/>
            <a:ext cx="2032000" cy="1544800"/>
            <a:chOff x="2326967" y="3051343"/>
            <a:chExt cx="1524000" cy="1158600"/>
          </a:xfrm>
        </p:grpSpPr>
        <p:sp>
          <p:nvSpPr>
            <p:cNvPr id="15" name="Google Shape;429;p60">
              <a:extLst>
                <a:ext uri="{FF2B5EF4-FFF2-40B4-BE49-F238E27FC236}">
                  <a16:creationId xmlns:a16="http://schemas.microsoft.com/office/drawing/2014/main" id="{4BE9FDA4-D8EB-724D-B650-7C19D546C6A6}"/>
                </a:ext>
              </a:extLst>
            </p:cNvPr>
            <p:cNvSpPr/>
            <p:nvPr/>
          </p:nvSpPr>
          <p:spPr>
            <a:xfrm>
              <a:off x="2326967" y="3051343"/>
              <a:ext cx="1524000" cy="1158600"/>
            </a:xfrm>
            <a:prstGeom prst="rect">
              <a:avLst/>
            </a:prstGeom>
            <a:solidFill>
              <a:srgbClr val="CCFFCC"/>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430;p60">
              <a:extLst>
                <a:ext uri="{FF2B5EF4-FFF2-40B4-BE49-F238E27FC236}">
                  <a16:creationId xmlns:a16="http://schemas.microsoft.com/office/drawing/2014/main" id="{9E6F2577-2774-A44D-A1FE-8C2C4D91C07C}"/>
                </a:ext>
              </a:extLst>
            </p:cNvPr>
            <p:cNvSpPr txBox="1"/>
            <p:nvPr/>
          </p:nvSpPr>
          <p:spPr>
            <a:xfrm>
              <a:off x="2742408" y="3403801"/>
              <a:ext cx="663248" cy="409136"/>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Job2</a:t>
              </a:r>
              <a:endParaRPr sz="2400" dirty="0">
                <a:solidFill>
                  <a:schemeClr val="dk1"/>
                </a:solidFill>
                <a:latin typeface="Calibri"/>
                <a:ea typeface="Calibri"/>
                <a:cs typeface="Calibri"/>
                <a:sym typeface="Calibri"/>
              </a:endParaRPr>
            </a:p>
          </p:txBody>
        </p:sp>
      </p:grpSp>
      <p:sp>
        <p:nvSpPr>
          <p:cNvPr id="17" name="Google Shape;432;p60">
            <a:extLst>
              <a:ext uri="{FF2B5EF4-FFF2-40B4-BE49-F238E27FC236}">
                <a16:creationId xmlns:a16="http://schemas.microsoft.com/office/drawing/2014/main" id="{33EB577E-C3DF-3C45-8913-12F8D6A30BC3}"/>
              </a:ext>
            </a:extLst>
          </p:cNvPr>
          <p:cNvSpPr txBox="1"/>
          <p:nvPr/>
        </p:nvSpPr>
        <p:spPr>
          <a:xfrm>
            <a:off x="1199076" y="5155289"/>
            <a:ext cx="987594" cy="504204"/>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Job3</a:t>
            </a:r>
            <a:endParaRPr sz="2400" dirty="0">
              <a:solidFill>
                <a:schemeClr val="dk1"/>
              </a:solidFill>
              <a:latin typeface="Calibri"/>
              <a:ea typeface="Calibri"/>
              <a:cs typeface="Calibri"/>
              <a:sym typeface="Calibri"/>
            </a:endParaRPr>
          </a:p>
        </p:txBody>
      </p:sp>
      <p:grpSp>
        <p:nvGrpSpPr>
          <p:cNvPr id="20" name="Google Shape;438;p60">
            <a:extLst>
              <a:ext uri="{FF2B5EF4-FFF2-40B4-BE49-F238E27FC236}">
                <a16:creationId xmlns:a16="http://schemas.microsoft.com/office/drawing/2014/main" id="{D633F4ED-F8EB-8142-94F9-37993BC9CEDF}"/>
              </a:ext>
            </a:extLst>
          </p:cNvPr>
          <p:cNvGrpSpPr/>
          <p:nvPr/>
        </p:nvGrpSpPr>
        <p:grpSpPr>
          <a:xfrm>
            <a:off x="5307695" y="5252289"/>
            <a:ext cx="3664000" cy="615600"/>
            <a:chOff x="3918975" y="3867620"/>
            <a:chExt cx="2748000" cy="461700"/>
          </a:xfrm>
        </p:grpSpPr>
        <p:sp>
          <p:nvSpPr>
            <p:cNvPr id="21" name="Google Shape;439;p60">
              <a:extLst>
                <a:ext uri="{FF2B5EF4-FFF2-40B4-BE49-F238E27FC236}">
                  <a16:creationId xmlns:a16="http://schemas.microsoft.com/office/drawing/2014/main" id="{33F22B60-AD80-3C41-B4C7-6129DEE53D9A}"/>
                </a:ext>
              </a:extLst>
            </p:cNvPr>
            <p:cNvSpPr/>
            <p:nvPr/>
          </p:nvSpPr>
          <p:spPr>
            <a:xfrm>
              <a:off x="3918975" y="3936799"/>
              <a:ext cx="2748000" cy="2523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2" name="Google Shape;440;p60">
              <a:extLst>
                <a:ext uri="{FF2B5EF4-FFF2-40B4-BE49-F238E27FC236}">
                  <a16:creationId xmlns:a16="http://schemas.microsoft.com/office/drawing/2014/main" id="{81BB2EDD-EB61-AD45-8C3F-2F2F1D5B6514}"/>
                </a:ext>
              </a:extLst>
            </p:cNvPr>
            <p:cNvSpPr txBox="1"/>
            <p:nvPr/>
          </p:nvSpPr>
          <p:spPr>
            <a:xfrm>
              <a:off x="4852851" y="3867620"/>
              <a:ext cx="822600" cy="4617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Job4</a:t>
              </a:r>
              <a:endParaRPr sz="2400" dirty="0">
                <a:solidFill>
                  <a:schemeClr val="dk1"/>
                </a:solidFill>
                <a:latin typeface="Calibri"/>
                <a:ea typeface="Calibri"/>
                <a:cs typeface="Calibri"/>
                <a:sym typeface="Calibri"/>
              </a:endParaRPr>
            </a:p>
          </p:txBody>
        </p:sp>
      </p:grpSp>
      <p:sp>
        <p:nvSpPr>
          <p:cNvPr id="24" name="Google Shape;381;p58">
            <a:extLst>
              <a:ext uri="{FF2B5EF4-FFF2-40B4-BE49-F238E27FC236}">
                <a16:creationId xmlns:a16="http://schemas.microsoft.com/office/drawing/2014/main" id="{D7026686-73DD-A047-AE1A-2CC27BF0874A}"/>
              </a:ext>
            </a:extLst>
          </p:cNvPr>
          <p:cNvSpPr txBox="1"/>
          <p:nvPr/>
        </p:nvSpPr>
        <p:spPr>
          <a:xfrm>
            <a:off x="5827594" y="2486067"/>
            <a:ext cx="2859206" cy="1677852"/>
          </a:xfrm>
          <a:prstGeom prst="rect">
            <a:avLst/>
          </a:prstGeom>
          <a:noFill/>
          <a:ln>
            <a:noFill/>
          </a:ln>
        </p:spPr>
        <p:txBody>
          <a:bodyPr spcFirstLastPara="1" wrap="square" lIns="91425" tIns="45700" rIns="91425" bIns="45700" anchor="t" anchorCtr="0">
            <a:noAutofit/>
          </a:bodyPr>
          <a:lstStyle/>
          <a:p>
            <a:pPr algn="ctr"/>
            <a:r>
              <a:rPr lang="en-US" sz="2000" b="1" dirty="0">
                <a:solidFill>
                  <a:srgbClr val="C00000"/>
                </a:solidFill>
                <a:ea typeface="Calibri"/>
                <a:cs typeface="Calibri"/>
                <a:sym typeface="Calibri"/>
              </a:rPr>
              <a:t>Job4 while requesting less nodes, it can not be backfilled because it needs to run longer</a:t>
            </a:r>
          </a:p>
          <a:p>
            <a:pPr algn="ctr"/>
            <a:endParaRPr sz="2000" b="1" dirty="0">
              <a:solidFill>
                <a:srgbClr val="C00000"/>
              </a:solidFill>
              <a:latin typeface="Calibri"/>
              <a:ea typeface="Calibri"/>
              <a:cs typeface="Calibri"/>
              <a:sym typeface="Calibri"/>
            </a:endParaRPr>
          </a:p>
          <a:p>
            <a:endParaRPr sz="1800" dirty="0">
              <a:solidFill>
                <a:schemeClr val="dk1"/>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E41EE4BA-C359-8B49-BE96-F1EF1F757AA2}"/>
              </a:ext>
            </a:extLst>
          </p:cNvPr>
          <p:cNvSpPr txBox="1"/>
          <p:nvPr/>
        </p:nvSpPr>
        <p:spPr>
          <a:xfrm>
            <a:off x="3862511" y="980912"/>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
        <p:nvSpPr>
          <p:cNvPr id="26" name="Google Shape;345;p55">
            <a:extLst>
              <a:ext uri="{FF2B5EF4-FFF2-40B4-BE49-F238E27FC236}">
                <a16:creationId xmlns:a16="http://schemas.microsoft.com/office/drawing/2014/main" id="{880DE871-62AA-0641-8056-D3EBD50ABBA7}"/>
              </a:ext>
            </a:extLst>
          </p:cNvPr>
          <p:cNvSpPr/>
          <p:nvPr/>
        </p:nvSpPr>
        <p:spPr>
          <a:xfrm>
            <a:off x="724394" y="3671247"/>
            <a:ext cx="258245" cy="2250579"/>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spTree>
    <p:extLst>
      <p:ext uri="{BB962C8B-B14F-4D97-AF65-F5344CB8AC3E}">
        <p14:creationId xmlns:p14="http://schemas.microsoft.com/office/powerpoint/2010/main" val="2831485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3" name="Google Shape;370;p57">
            <a:extLst>
              <a:ext uri="{FF2B5EF4-FFF2-40B4-BE49-F238E27FC236}">
                <a16:creationId xmlns:a16="http://schemas.microsoft.com/office/drawing/2014/main" id="{FFEBAA35-2599-5D45-907E-98FDF9F4CC5F}"/>
              </a:ext>
            </a:extLst>
          </p:cNvPr>
          <p:cNvSpPr/>
          <p:nvPr/>
        </p:nvSpPr>
        <p:spPr>
          <a:xfrm>
            <a:off x="1141763" y="5127641"/>
            <a:ext cx="984641" cy="553286"/>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r>
              <a:rPr lang="en-US" dirty="0"/>
              <a:t>Why has someone else’s job started before mine?</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cxnSp>
        <p:nvCxnSpPr>
          <p:cNvPr id="8" name="Google Shape;356;p56">
            <a:extLst>
              <a:ext uri="{FF2B5EF4-FFF2-40B4-BE49-F238E27FC236}">
                <a16:creationId xmlns:a16="http://schemas.microsoft.com/office/drawing/2014/main" id="{3733B948-EF19-354D-A41D-A2FE8CA79022}"/>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9" name="Google Shape;357;p56">
            <a:extLst>
              <a:ext uri="{FF2B5EF4-FFF2-40B4-BE49-F238E27FC236}">
                <a16:creationId xmlns:a16="http://schemas.microsoft.com/office/drawing/2014/main" id="{5A6DC029-A9FC-A349-8B22-E1AA5D99E9F8}"/>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11" name="Google Shape;357;p56">
            <a:extLst>
              <a:ext uri="{FF2B5EF4-FFF2-40B4-BE49-F238E27FC236}">
                <a16:creationId xmlns:a16="http://schemas.microsoft.com/office/drawing/2014/main" id="{7A6EDF84-F5F5-0649-8EFF-64EEEA4913E9}"/>
              </a:ext>
            </a:extLst>
          </p:cNvPr>
          <p:cNvSpPr txBox="1"/>
          <p:nvPr/>
        </p:nvSpPr>
        <p:spPr>
          <a:xfrm rot="16200000">
            <a:off x="-1049771" y="3924634"/>
            <a:ext cx="3042830" cy="410400"/>
          </a:xfrm>
          <a:prstGeom prst="rect">
            <a:avLst/>
          </a:prstGeom>
          <a:noFill/>
          <a:ln>
            <a:noFill/>
          </a:ln>
        </p:spPr>
        <p:txBody>
          <a:bodyPr spcFirstLastPara="1" wrap="square" lIns="121900" tIns="60933" rIns="121900" bIns="60933" anchor="t" anchorCtr="0">
            <a:noAutofit/>
          </a:bodyPr>
          <a:lstStyle/>
          <a:p>
            <a:r>
              <a:rPr lang="en" sz="2000" dirty="0">
                <a:solidFill>
                  <a:schemeClr val="dk1"/>
                </a:solidFill>
                <a:latin typeface="Calibri"/>
                <a:ea typeface="Calibri"/>
                <a:cs typeface="Calibri"/>
                <a:sym typeface="Calibri"/>
              </a:rPr>
              <a:t># of Cores on Midway</a:t>
            </a:r>
            <a:endParaRPr sz="2000" dirty="0">
              <a:solidFill>
                <a:schemeClr val="dk1"/>
              </a:solidFill>
              <a:latin typeface="Calibri"/>
              <a:ea typeface="Calibri"/>
              <a:cs typeface="Calibri"/>
              <a:sym typeface="Calibri"/>
            </a:endParaRPr>
          </a:p>
        </p:txBody>
      </p:sp>
      <p:sp>
        <p:nvSpPr>
          <p:cNvPr id="12" name="Google Shape;426;p60">
            <a:extLst>
              <a:ext uri="{FF2B5EF4-FFF2-40B4-BE49-F238E27FC236}">
                <a16:creationId xmlns:a16="http://schemas.microsoft.com/office/drawing/2014/main" id="{38B5CE43-89E7-A44F-98AF-1F204025885E}"/>
              </a:ext>
            </a:extLst>
          </p:cNvPr>
          <p:cNvSpPr/>
          <p:nvPr/>
        </p:nvSpPr>
        <p:spPr>
          <a:xfrm>
            <a:off x="1153018" y="3789189"/>
            <a:ext cx="2032000" cy="11472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427;p60">
            <a:extLst>
              <a:ext uri="{FF2B5EF4-FFF2-40B4-BE49-F238E27FC236}">
                <a16:creationId xmlns:a16="http://schemas.microsoft.com/office/drawing/2014/main" id="{CBA13CFE-00D1-334E-831E-E459A08C7D81}"/>
              </a:ext>
            </a:extLst>
          </p:cNvPr>
          <p:cNvSpPr txBox="1"/>
          <p:nvPr/>
        </p:nvSpPr>
        <p:spPr>
          <a:xfrm>
            <a:off x="1706939" y="4137091"/>
            <a:ext cx="959462" cy="526703"/>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Job1</a:t>
            </a:r>
            <a:endParaRPr sz="2400" dirty="0">
              <a:solidFill>
                <a:schemeClr val="dk1"/>
              </a:solidFill>
              <a:latin typeface="Calibri"/>
              <a:ea typeface="Calibri"/>
              <a:cs typeface="Calibri"/>
              <a:sym typeface="Calibri"/>
            </a:endParaRPr>
          </a:p>
        </p:txBody>
      </p:sp>
      <p:grpSp>
        <p:nvGrpSpPr>
          <p:cNvPr id="14" name="Google Shape;428;p60">
            <a:extLst>
              <a:ext uri="{FF2B5EF4-FFF2-40B4-BE49-F238E27FC236}">
                <a16:creationId xmlns:a16="http://schemas.microsoft.com/office/drawing/2014/main" id="{0226F0A9-F85E-D940-8A8B-BCFA6229FB67}"/>
              </a:ext>
            </a:extLst>
          </p:cNvPr>
          <p:cNvGrpSpPr/>
          <p:nvPr/>
        </p:nvGrpSpPr>
        <p:grpSpPr>
          <a:xfrm>
            <a:off x="3185018" y="4163919"/>
            <a:ext cx="2032000" cy="1544800"/>
            <a:chOff x="2326967" y="3051343"/>
            <a:chExt cx="1524000" cy="1158600"/>
          </a:xfrm>
        </p:grpSpPr>
        <p:sp>
          <p:nvSpPr>
            <p:cNvPr id="15" name="Google Shape;429;p60">
              <a:extLst>
                <a:ext uri="{FF2B5EF4-FFF2-40B4-BE49-F238E27FC236}">
                  <a16:creationId xmlns:a16="http://schemas.microsoft.com/office/drawing/2014/main" id="{4BE9FDA4-D8EB-724D-B650-7C19D546C6A6}"/>
                </a:ext>
              </a:extLst>
            </p:cNvPr>
            <p:cNvSpPr/>
            <p:nvPr/>
          </p:nvSpPr>
          <p:spPr>
            <a:xfrm>
              <a:off x="2326967" y="3051343"/>
              <a:ext cx="1524000" cy="1158600"/>
            </a:xfrm>
            <a:prstGeom prst="rect">
              <a:avLst/>
            </a:prstGeom>
            <a:solidFill>
              <a:srgbClr val="CCFFCC"/>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430;p60">
              <a:extLst>
                <a:ext uri="{FF2B5EF4-FFF2-40B4-BE49-F238E27FC236}">
                  <a16:creationId xmlns:a16="http://schemas.microsoft.com/office/drawing/2014/main" id="{9E6F2577-2774-A44D-A1FE-8C2C4D91C07C}"/>
                </a:ext>
              </a:extLst>
            </p:cNvPr>
            <p:cNvSpPr txBox="1"/>
            <p:nvPr/>
          </p:nvSpPr>
          <p:spPr>
            <a:xfrm>
              <a:off x="2742408" y="3403801"/>
              <a:ext cx="663248" cy="409136"/>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Job2</a:t>
              </a:r>
              <a:endParaRPr sz="2400" dirty="0">
                <a:solidFill>
                  <a:schemeClr val="dk1"/>
                </a:solidFill>
                <a:latin typeface="Calibri"/>
                <a:ea typeface="Calibri"/>
                <a:cs typeface="Calibri"/>
                <a:sym typeface="Calibri"/>
              </a:endParaRPr>
            </a:p>
          </p:txBody>
        </p:sp>
      </p:grpSp>
      <p:sp>
        <p:nvSpPr>
          <p:cNvPr id="17" name="Google Shape;432;p60">
            <a:extLst>
              <a:ext uri="{FF2B5EF4-FFF2-40B4-BE49-F238E27FC236}">
                <a16:creationId xmlns:a16="http://schemas.microsoft.com/office/drawing/2014/main" id="{33EB577E-C3DF-3C45-8913-12F8D6A30BC3}"/>
              </a:ext>
            </a:extLst>
          </p:cNvPr>
          <p:cNvSpPr txBox="1"/>
          <p:nvPr/>
        </p:nvSpPr>
        <p:spPr>
          <a:xfrm>
            <a:off x="1199076" y="5155289"/>
            <a:ext cx="987594" cy="504204"/>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Job3</a:t>
            </a:r>
            <a:endParaRPr sz="2400" dirty="0">
              <a:solidFill>
                <a:schemeClr val="dk1"/>
              </a:solidFill>
              <a:latin typeface="Calibri"/>
              <a:ea typeface="Calibri"/>
              <a:cs typeface="Calibri"/>
              <a:sym typeface="Calibri"/>
            </a:endParaRPr>
          </a:p>
        </p:txBody>
      </p:sp>
      <p:sp>
        <p:nvSpPr>
          <p:cNvPr id="18" name="Google Shape;436;p60">
            <a:extLst>
              <a:ext uri="{FF2B5EF4-FFF2-40B4-BE49-F238E27FC236}">
                <a16:creationId xmlns:a16="http://schemas.microsoft.com/office/drawing/2014/main" id="{86394F62-1909-274C-A2F9-56FD3E32B48F}"/>
              </a:ext>
            </a:extLst>
          </p:cNvPr>
          <p:cNvSpPr/>
          <p:nvPr/>
        </p:nvSpPr>
        <p:spPr>
          <a:xfrm>
            <a:off x="2265145" y="5127641"/>
            <a:ext cx="728755" cy="581078"/>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9" name="Google Shape;437;p60">
            <a:extLst>
              <a:ext uri="{FF2B5EF4-FFF2-40B4-BE49-F238E27FC236}">
                <a16:creationId xmlns:a16="http://schemas.microsoft.com/office/drawing/2014/main" id="{A95C60D9-5B72-3642-9C8E-69A9DDF9FA43}"/>
              </a:ext>
            </a:extLst>
          </p:cNvPr>
          <p:cNvSpPr txBox="1"/>
          <p:nvPr/>
        </p:nvSpPr>
        <p:spPr>
          <a:xfrm>
            <a:off x="2217082" y="5193426"/>
            <a:ext cx="1057600"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Job5</a:t>
            </a:r>
            <a:endParaRPr sz="2400" dirty="0">
              <a:solidFill>
                <a:schemeClr val="dk1"/>
              </a:solidFill>
              <a:latin typeface="Calibri"/>
              <a:ea typeface="Calibri"/>
              <a:cs typeface="Calibri"/>
              <a:sym typeface="Calibri"/>
            </a:endParaRPr>
          </a:p>
        </p:txBody>
      </p:sp>
      <p:grpSp>
        <p:nvGrpSpPr>
          <p:cNvPr id="20" name="Google Shape;438;p60">
            <a:extLst>
              <a:ext uri="{FF2B5EF4-FFF2-40B4-BE49-F238E27FC236}">
                <a16:creationId xmlns:a16="http://schemas.microsoft.com/office/drawing/2014/main" id="{D633F4ED-F8EB-8142-94F9-37993BC9CEDF}"/>
              </a:ext>
            </a:extLst>
          </p:cNvPr>
          <p:cNvGrpSpPr/>
          <p:nvPr/>
        </p:nvGrpSpPr>
        <p:grpSpPr>
          <a:xfrm>
            <a:off x="5307695" y="5252289"/>
            <a:ext cx="3664000" cy="615600"/>
            <a:chOff x="3918975" y="3867620"/>
            <a:chExt cx="2748000" cy="461700"/>
          </a:xfrm>
        </p:grpSpPr>
        <p:sp>
          <p:nvSpPr>
            <p:cNvPr id="21" name="Google Shape;439;p60">
              <a:extLst>
                <a:ext uri="{FF2B5EF4-FFF2-40B4-BE49-F238E27FC236}">
                  <a16:creationId xmlns:a16="http://schemas.microsoft.com/office/drawing/2014/main" id="{33F22B60-AD80-3C41-B4C7-6129DEE53D9A}"/>
                </a:ext>
              </a:extLst>
            </p:cNvPr>
            <p:cNvSpPr/>
            <p:nvPr/>
          </p:nvSpPr>
          <p:spPr>
            <a:xfrm>
              <a:off x="3918975" y="3936799"/>
              <a:ext cx="2748000" cy="2523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2" name="Google Shape;440;p60">
              <a:extLst>
                <a:ext uri="{FF2B5EF4-FFF2-40B4-BE49-F238E27FC236}">
                  <a16:creationId xmlns:a16="http://schemas.microsoft.com/office/drawing/2014/main" id="{81BB2EDD-EB61-AD45-8C3F-2F2F1D5B6514}"/>
                </a:ext>
              </a:extLst>
            </p:cNvPr>
            <p:cNvSpPr txBox="1"/>
            <p:nvPr/>
          </p:nvSpPr>
          <p:spPr>
            <a:xfrm>
              <a:off x="4852851" y="3867620"/>
              <a:ext cx="822600" cy="4617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Job4</a:t>
              </a:r>
              <a:endParaRPr sz="2400" dirty="0">
                <a:solidFill>
                  <a:schemeClr val="dk1"/>
                </a:solidFill>
                <a:latin typeface="Calibri"/>
                <a:ea typeface="Calibri"/>
                <a:cs typeface="Calibri"/>
                <a:sym typeface="Calibri"/>
              </a:endParaRPr>
            </a:p>
          </p:txBody>
        </p:sp>
      </p:grpSp>
      <p:sp>
        <p:nvSpPr>
          <p:cNvPr id="24" name="Google Shape;381;p58">
            <a:extLst>
              <a:ext uri="{FF2B5EF4-FFF2-40B4-BE49-F238E27FC236}">
                <a16:creationId xmlns:a16="http://schemas.microsoft.com/office/drawing/2014/main" id="{D7026686-73DD-A047-AE1A-2CC27BF0874A}"/>
              </a:ext>
            </a:extLst>
          </p:cNvPr>
          <p:cNvSpPr txBox="1"/>
          <p:nvPr/>
        </p:nvSpPr>
        <p:spPr>
          <a:xfrm>
            <a:off x="5827594" y="2486067"/>
            <a:ext cx="2859206" cy="1677852"/>
          </a:xfrm>
          <a:prstGeom prst="rect">
            <a:avLst/>
          </a:prstGeom>
          <a:noFill/>
          <a:ln>
            <a:noFill/>
          </a:ln>
        </p:spPr>
        <p:txBody>
          <a:bodyPr spcFirstLastPara="1" wrap="square" lIns="91425" tIns="45700" rIns="91425" bIns="45700" anchor="t" anchorCtr="0">
            <a:noAutofit/>
          </a:bodyPr>
          <a:lstStyle/>
          <a:p>
            <a:pPr algn="ctr"/>
            <a:r>
              <a:rPr lang="en-US" sz="2000" b="1" dirty="0">
                <a:solidFill>
                  <a:srgbClr val="C00000"/>
                </a:solidFill>
                <a:ea typeface="Calibri"/>
                <a:cs typeface="Calibri"/>
                <a:sym typeface="Calibri"/>
              </a:rPr>
              <a:t>You can take advantage of backfill by specifying wall time as accurately as you can. Job 5 has done this.</a:t>
            </a:r>
          </a:p>
          <a:p>
            <a:pPr algn="ctr"/>
            <a:endParaRPr sz="2000" b="1" dirty="0">
              <a:solidFill>
                <a:srgbClr val="C00000"/>
              </a:solidFill>
              <a:latin typeface="Calibri"/>
              <a:ea typeface="Calibri"/>
              <a:cs typeface="Calibri"/>
              <a:sym typeface="Calibri"/>
            </a:endParaRPr>
          </a:p>
          <a:p>
            <a:endParaRPr sz="1800" dirty="0">
              <a:solidFill>
                <a:schemeClr val="dk1"/>
              </a:solidFill>
              <a:latin typeface="Calibri"/>
              <a:ea typeface="Calibri"/>
              <a:cs typeface="Calibri"/>
              <a:sym typeface="Calibri"/>
            </a:endParaRPr>
          </a:p>
        </p:txBody>
      </p:sp>
      <p:sp>
        <p:nvSpPr>
          <p:cNvPr id="25" name="TextBox 24">
            <a:extLst>
              <a:ext uri="{FF2B5EF4-FFF2-40B4-BE49-F238E27FC236}">
                <a16:creationId xmlns:a16="http://schemas.microsoft.com/office/drawing/2014/main" id="{47EA6E3B-F66D-BA48-9C20-D02FC9D66005}"/>
              </a:ext>
            </a:extLst>
          </p:cNvPr>
          <p:cNvSpPr txBox="1"/>
          <p:nvPr/>
        </p:nvSpPr>
        <p:spPr>
          <a:xfrm>
            <a:off x="3862511" y="980912"/>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
        <p:nvSpPr>
          <p:cNvPr id="26" name="Google Shape;345;p55">
            <a:extLst>
              <a:ext uri="{FF2B5EF4-FFF2-40B4-BE49-F238E27FC236}">
                <a16:creationId xmlns:a16="http://schemas.microsoft.com/office/drawing/2014/main" id="{E4C286B8-65B8-ED4A-A8A2-5AA2234E2BAF}"/>
              </a:ext>
            </a:extLst>
          </p:cNvPr>
          <p:cNvSpPr/>
          <p:nvPr/>
        </p:nvSpPr>
        <p:spPr>
          <a:xfrm>
            <a:off x="724394" y="3671247"/>
            <a:ext cx="258245" cy="2250579"/>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spTree>
    <p:extLst>
      <p:ext uri="{BB962C8B-B14F-4D97-AF65-F5344CB8AC3E}">
        <p14:creationId xmlns:p14="http://schemas.microsoft.com/office/powerpoint/2010/main" val="3678612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21" name="Google Shape;439;p60">
            <a:extLst>
              <a:ext uri="{FF2B5EF4-FFF2-40B4-BE49-F238E27FC236}">
                <a16:creationId xmlns:a16="http://schemas.microsoft.com/office/drawing/2014/main" id="{33F22B60-AD80-3C41-B4C7-6129DEE53D9A}"/>
              </a:ext>
            </a:extLst>
          </p:cNvPr>
          <p:cNvSpPr/>
          <p:nvPr/>
        </p:nvSpPr>
        <p:spPr>
          <a:xfrm>
            <a:off x="5307695" y="5344528"/>
            <a:ext cx="3664000" cy="3364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4" name="Google Shape;496;p62">
            <a:extLst>
              <a:ext uri="{FF2B5EF4-FFF2-40B4-BE49-F238E27FC236}">
                <a16:creationId xmlns:a16="http://schemas.microsoft.com/office/drawing/2014/main" id="{0491B971-A77B-6345-A83C-A580F9AD3186}"/>
              </a:ext>
            </a:extLst>
          </p:cNvPr>
          <p:cNvSpPr/>
          <p:nvPr/>
        </p:nvSpPr>
        <p:spPr>
          <a:xfrm>
            <a:off x="5356671" y="5373128"/>
            <a:ext cx="3186827" cy="286365"/>
          </a:xfrm>
          <a:prstGeom prst="rect">
            <a:avLst/>
          </a:prstGeom>
          <a:solidFill>
            <a:schemeClr val="accent3">
              <a:lumMod val="50000"/>
            </a:schemeClr>
          </a:solid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23" name="Google Shape;370;p57">
            <a:extLst>
              <a:ext uri="{FF2B5EF4-FFF2-40B4-BE49-F238E27FC236}">
                <a16:creationId xmlns:a16="http://schemas.microsoft.com/office/drawing/2014/main" id="{FFEBAA35-2599-5D45-907E-98FDF9F4CC5F}"/>
              </a:ext>
            </a:extLst>
          </p:cNvPr>
          <p:cNvSpPr/>
          <p:nvPr/>
        </p:nvSpPr>
        <p:spPr>
          <a:xfrm>
            <a:off x="1141763" y="5127641"/>
            <a:ext cx="984641" cy="553286"/>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83" name="Google Shape;183;p32"/>
          <p:cNvSpPr txBox="1">
            <a:spLocks noGrp="1"/>
          </p:cNvSpPr>
          <p:nvPr>
            <p:ph type="body" idx="1"/>
          </p:nvPr>
        </p:nvSpPr>
        <p:spPr>
          <a:xfrm>
            <a:off x="273132" y="1356967"/>
            <a:ext cx="8752115" cy="5234281"/>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dirty="0"/>
              <a:t> </a:t>
            </a:r>
            <a:r>
              <a:rPr lang="en-US" dirty="0"/>
              <a:t>Why has someone else’s job started before mine?</a:t>
            </a:r>
          </a:p>
          <a:p>
            <a:pPr marL="0" indent="0">
              <a:buNone/>
            </a:pPr>
            <a:endParaRPr dirty="0"/>
          </a:p>
          <a:p>
            <a:pPr marL="0" indent="0">
              <a:spcBef>
                <a:spcPts val="2133"/>
              </a:spcBef>
              <a:buNone/>
            </a:pPr>
            <a:endParaRPr dirty="0"/>
          </a:p>
          <a:p>
            <a:pPr marL="0" indent="0">
              <a:spcBef>
                <a:spcPts val="2133"/>
              </a:spcBef>
              <a:spcAft>
                <a:spcPts val="2133"/>
              </a:spcAft>
              <a:buNone/>
            </a:pPr>
            <a:endParaRPr dirty="0"/>
          </a:p>
        </p:txBody>
      </p:sp>
      <p:sp>
        <p:nvSpPr>
          <p:cNvPr id="5" name="Title 1">
            <a:extLst>
              <a:ext uri="{FF2B5EF4-FFF2-40B4-BE49-F238E27FC236}">
                <a16:creationId xmlns:a16="http://schemas.microsoft.com/office/drawing/2014/main" id="{AD4391BC-BA5B-1B40-B164-9B5EA3100D1B}"/>
              </a:ext>
            </a:extLst>
          </p:cNvPr>
          <p:cNvSpPr txBox="1">
            <a:spLocks/>
          </p:cNvSpPr>
          <p:nvPr/>
        </p:nvSpPr>
        <p:spPr>
          <a:xfrm>
            <a:off x="457200" y="274638"/>
            <a:ext cx="8229600" cy="1143000"/>
          </a:xfrm>
          <a:prstGeom prst="rect">
            <a:avLst/>
          </a:prstGeom>
        </p:spPr>
        <p:txBody>
          <a:bodyPr spcFirstLastPara="1" vert="horz" wrap="square" lIns="91425" tIns="91425" rIns="91425" bIns="91425" rtlCol="0" anchor="t" anchorCtr="0">
            <a:noAutofit/>
          </a:bodyPr>
          <a:lstStyle>
            <a:lvl1pPr lvl="0" algn="ctr" defTabSz="457200" rtl="0" eaLnBrk="1" latinLnBrk="0" hangingPunct="1">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b="1" dirty="0">
                <a:solidFill>
                  <a:srgbClr val="0070C0"/>
                </a:solidFill>
              </a:rPr>
              <a:t>Job Priority</a:t>
            </a:r>
          </a:p>
        </p:txBody>
      </p:sp>
      <p:cxnSp>
        <p:nvCxnSpPr>
          <p:cNvPr id="8" name="Google Shape;356;p56">
            <a:extLst>
              <a:ext uri="{FF2B5EF4-FFF2-40B4-BE49-F238E27FC236}">
                <a16:creationId xmlns:a16="http://schemas.microsoft.com/office/drawing/2014/main" id="{3733B948-EF19-354D-A41D-A2FE8CA79022}"/>
              </a:ext>
            </a:extLst>
          </p:cNvPr>
          <p:cNvCxnSpPr/>
          <p:nvPr/>
        </p:nvCxnSpPr>
        <p:spPr>
          <a:xfrm>
            <a:off x="1120242" y="6004818"/>
            <a:ext cx="5304652" cy="0"/>
          </a:xfrm>
          <a:prstGeom prst="straightConnector1">
            <a:avLst/>
          </a:prstGeom>
          <a:noFill/>
          <a:ln w="25400" cap="flat" cmpd="sng">
            <a:solidFill>
              <a:srgbClr val="000000"/>
            </a:solidFill>
            <a:prstDash val="solid"/>
            <a:round/>
            <a:headEnd type="none" w="sm" len="sm"/>
            <a:tailEnd type="stealth" w="med" len="med"/>
          </a:ln>
        </p:spPr>
      </p:cxnSp>
      <p:sp>
        <p:nvSpPr>
          <p:cNvPr id="9" name="Google Shape;357;p56">
            <a:extLst>
              <a:ext uri="{FF2B5EF4-FFF2-40B4-BE49-F238E27FC236}">
                <a16:creationId xmlns:a16="http://schemas.microsoft.com/office/drawing/2014/main" id="{5A6DC029-A9FC-A349-8B22-E1AA5D99E9F8}"/>
              </a:ext>
            </a:extLst>
          </p:cNvPr>
          <p:cNvSpPr txBox="1"/>
          <p:nvPr/>
        </p:nvSpPr>
        <p:spPr>
          <a:xfrm>
            <a:off x="3549480" y="6054849"/>
            <a:ext cx="3349468"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time</a:t>
            </a:r>
            <a:endParaRPr sz="2400" dirty="0">
              <a:solidFill>
                <a:schemeClr val="dk1"/>
              </a:solidFill>
              <a:latin typeface="Calibri"/>
              <a:ea typeface="Calibri"/>
              <a:cs typeface="Calibri"/>
              <a:sym typeface="Calibri"/>
            </a:endParaRPr>
          </a:p>
        </p:txBody>
      </p:sp>
      <p:sp>
        <p:nvSpPr>
          <p:cNvPr id="11" name="Google Shape;357;p56">
            <a:extLst>
              <a:ext uri="{FF2B5EF4-FFF2-40B4-BE49-F238E27FC236}">
                <a16:creationId xmlns:a16="http://schemas.microsoft.com/office/drawing/2014/main" id="{7A6EDF84-F5F5-0649-8EFF-64EEEA4913E9}"/>
              </a:ext>
            </a:extLst>
          </p:cNvPr>
          <p:cNvSpPr txBox="1"/>
          <p:nvPr/>
        </p:nvSpPr>
        <p:spPr>
          <a:xfrm rot="16200000">
            <a:off x="-1049771" y="3924634"/>
            <a:ext cx="3042830" cy="410400"/>
          </a:xfrm>
          <a:prstGeom prst="rect">
            <a:avLst/>
          </a:prstGeom>
          <a:noFill/>
          <a:ln>
            <a:noFill/>
          </a:ln>
        </p:spPr>
        <p:txBody>
          <a:bodyPr spcFirstLastPara="1" wrap="square" lIns="121900" tIns="60933" rIns="121900" bIns="60933" anchor="t" anchorCtr="0">
            <a:noAutofit/>
          </a:bodyPr>
          <a:lstStyle/>
          <a:p>
            <a:r>
              <a:rPr lang="en" sz="2000" dirty="0">
                <a:solidFill>
                  <a:schemeClr val="dk1"/>
                </a:solidFill>
                <a:latin typeface="Calibri"/>
                <a:ea typeface="Calibri"/>
                <a:cs typeface="Calibri"/>
                <a:sym typeface="Calibri"/>
              </a:rPr>
              <a:t># of Cores on Midway</a:t>
            </a:r>
            <a:endParaRPr sz="2000" dirty="0">
              <a:solidFill>
                <a:schemeClr val="dk1"/>
              </a:solidFill>
              <a:latin typeface="Calibri"/>
              <a:ea typeface="Calibri"/>
              <a:cs typeface="Calibri"/>
              <a:sym typeface="Calibri"/>
            </a:endParaRPr>
          </a:p>
        </p:txBody>
      </p:sp>
      <p:sp>
        <p:nvSpPr>
          <p:cNvPr id="12" name="Google Shape;426;p60">
            <a:extLst>
              <a:ext uri="{FF2B5EF4-FFF2-40B4-BE49-F238E27FC236}">
                <a16:creationId xmlns:a16="http://schemas.microsoft.com/office/drawing/2014/main" id="{38B5CE43-89E7-A44F-98AF-1F204025885E}"/>
              </a:ext>
            </a:extLst>
          </p:cNvPr>
          <p:cNvSpPr/>
          <p:nvPr/>
        </p:nvSpPr>
        <p:spPr>
          <a:xfrm>
            <a:off x="1153018" y="3789189"/>
            <a:ext cx="2032000" cy="1147200"/>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3" name="Google Shape;427;p60">
            <a:extLst>
              <a:ext uri="{FF2B5EF4-FFF2-40B4-BE49-F238E27FC236}">
                <a16:creationId xmlns:a16="http://schemas.microsoft.com/office/drawing/2014/main" id="{CBA13CFE-00D1-334E-831E-E459A08C7D81}"/>
              </a:ext>
            </a:extLst>
          </p:cNvPr>
          <p:cNvSpPr txBox="1"/>
          <p:nvPr/>
        </p:nvSpPr>
        <p:spPr>
          <a:xfrm>
            <a:off x="1706939" y="4137091"/>
            <a:ext cx="959462" cy="526703"/>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Job1</a:t>
            </a:r>
            <a:endParaRPr sz="2400" dirty="0">
              <a:solidFill>
                <a:schemeClr val="dk1"/>
              </a:solidFill>
              <a:latin typeface="Calibri"/>
              <a:ea typeface="Calibri"/>
              <a:cs typeface="Calibri"/>
              <a:sym typeface="Calibri"/>
            </a:endParaRPr>
          </a:p>
        </p:txBody>
      </p:sp>
      <p:grpSp>
        <p:nvGrpSpPr>
          <p:cNvPr id="14" name="Google Shape;428;p60">
            <a:extLst>
              <a:ext uri="{FF2B5EF4-FFF2-40B4-BE49-F238E27FC236}">
                <a16:creationId xmlns:a16="http://schemas.microsoft.com/office/drawing/2014/main" id="{0226F0A9-F85E-D940-8A8B-BCFA6229FB67}"/>
              </a:ext>
            </a:extLst>
          </p:cNvPr>
          <p:cNvGrpSpPr/>
          <p:nvPr/>
        </p:nvGrpSpPr>
        <p:grpSpPr>
          <a:xfrm>
            <a:off x="3185018" y="4163919"/>
            <a:ext cx="2032000" cy="1544800"/>
            <a:chOff x="2326967" y="3051343"/>
            <a:chExt cx="1524000" cy="1158600"/>
          </a:xfrm>
        </p:grpSpPr>
        <p:sp>
          <p:nvSpPr>
            <p:cNvPr id="15" name="Google Shape;429;p60">
              <a:extLst>
                <a:ext uri="{FF2B5EF4-FFF2-40B4-BE49-F238E27FC236}">
                  <a16:creationId xmlns:a16="http://schemas.microsoft.com/office/drawing/2014/main" id="{4BE9FDA4-D8EB-724D-B650-7C19D546C6A6}"/>
                </a:ext>
              </a:extLst>
            </p:cNvPr>
            <p:cNvSpPr/>
            <p:nvPr/>
          </p:nvSpPr>
          <p:spPr>
            <a:xfrm>
              <a:off x="2326967" y="3051343"/>
              <a:ext cx="1524000" cy="1158600"/>
            </a:xfrm>
            <a:prstGeom prst="rect">
              <a:avLst/>
            </a:prstGeom>
            <a:solidFill>
              <a:srgbClr val="CCFFCC"/>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6" name="Google Shape;430;p60">
              <a:extLst>
                <a:ext uri="{FF2B5EF4-FFF2-40B4-BE49-F238E27FC236}">
                  <a16:creationId xmlns:a16="http://schemas.microsoft.com/office/drawing/2014/main" id="{9E6F2577-2774-A44D-A1FE-8C2C4D91C07C}"/>
                </a:ext>
              </a:extLst>
            </p:cNvPr>
            <p:cNvSpPr txBox="1"/>
            <p:nvPr/>
          </p:nvSpPr>
          <p:spPr>
            <a:xfrm>
              <a:off x="2742408" y="3403801"/>
              <a:ext cx="663248" cy="409136"/>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Job2</a:t>
              </a:r>
              <a:endParaRPr sz="2400" dirty="0">
                <a:solidFill>
                  <a:schemeClr val="dk1"/>
                </a:solidFill>
                <a:latin typeface="Calibri"/>
                <a:ea typeface="Calibri"/>
                <a:cs typeface="Calibri"/>
                <a:sym typeface="Calibri"/>
              </a:endParaRPr>
            </a:p>
          </p:txBody>
        </p:sp>
      </p:grpSp>
      <p:sp>
        <p:nvSpPr>
          <p:cNvPr id="17" name="Google Shape;432;p60">
            <a:extLst>
              <a:ext uri="{FF2B5EF4-FFF2-40B4-BE49-F238E27FC236}">
                <a16:creationId xmlns:a16="http://schemas.microsoft.com/office/drawing/2014/main" id="{33EB577E-C3DF-3C45-8913-12F8D6A30BC3}"/>
              </a:ext>
            </a:extLst>
          </p:cNvPr>
          <p:cNvSpPr txBox="1"/>
          <p:nvPr/>
        </p:nvSpPr>
        <p:spPr>
          <a:xfrm>
            <a:off x="1199076" y="5155289"/>
            <a:ext cx="987594" cy="504204"/>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Job3</a:t>
            </a:r>
            <a:endParaRPr sz="2400" dirty="0">
              <a:solidFill>
                <a:schemeClr val="dk1"/>
              </a:solidFill>
              <a:latin typeface="Calibri"/>
              <a:ea typeface="Calibri"/>
              <a:cs typeface="Calibri"/>
              <a:sym typeface="Calibri"/>
            </a:endParaRPr>
          </a:p>
        </p:txBody>
      </p:sp>
      <p:sp>
        <p:nvSpPr>
          <p:cNvPr id="18" name="Google Shape;436;p60">
            <a:extLst>
              <a:ext uri="{FF2B5EF4-FFF2-40B4-BE49-F238E27FC236}">
                <a16:creationId xmlns:a16="http://schemas.microsoft.com/office/drawing/2014/main" id="{86394F62-1909-274C-A2F9-56FD3E32B48F}"/>
              </a:ext>
            </a:extLst>
          </p:cNvPr>
          <p:cNvSpPr/>
          <p:nvPr/>
        </p:nvSpPr>
        <p:spPr>
          <a:xfrm>
            <a:off x="2265145" y="5127641"/>
            <a:ext cx="728755" cy="581078"/>
          </a:xfrm>
          <a:prstGeom prst="rect">
            <a:avLst/>
          </a:prstGeom>
          <a:solidFill>
            <a:srgbClr val="CCFFCC"/>
          </a:solidFill>
          <a:ln w="9525" cap="flat" cmpd="sng">
            <a:solidFill>
              <a:srgbClr val="00000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19" name="Google Shape;437;p60">
            <a:extLst>
              <a:ext uri="{FF2B5EF4-FFF2-40B4-BE49-F238E27FC236}">
                <a16:creationId xmlns:a16="http://schemas.microsoft.com/office/drawing/2014/main" id="{A95C60D9-5B72-3642-9C8E-69A9DDF9FA43}"/>
              </a:ext>
            </a:extLst>
          </p:cNvPr>
          <p:cNvSpPr txBox="1"/>
          <p:nvPr/>
        </p:nvSpPr>
        <p:spPr>
          <a:xfrm>
            <a:off x="2217082" y="5193426"/>
            <a:ext cx="1057600" cy="4104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Job5</a:t>
            </a:r>
            <a:endParaRPr sz="2400" dirty="0">
              <a:solidFill>
                <a:schemeClr val="dk1"/>
              </a:solidFill>
              <a:latin typeface="Calibri"/>
              <a:ea typeface="Calibri"/>
              <a:cs typeface="Calibri"/>
              <a:sym typeface="Calibri"/>
            </a:endParaRPr>
          </a:p>
        </p:txBody>
      </p:sp>
      <p:sp>
        <p:nvSpPr>
          <p:cNvPr id="25" name="Google Shape;381;p58">
            <a:extLst>
              <a:ext uri="{FF2B5EF4-FFF2-40B4-BE49-F238E27FC236}">
                <a16:creationId xmlns:a16="http://schemas.microsoft.com/office/drawing/2014/main" id="{348DEBAB-6654-B040-8D88-F2081EB29250}"/>
              </a:ext>
            </a:extLst>
          </p:cNvPr>
          <p:cNvSpPr txBox="1"/>
          <p:nvPr/>
        </p:nvSpPr>
        <p:spPr>
          <a:xfrm>
            <a:off x="5568287" y="2169994"/>
            <a:ext cx="3403407" cy="2264214"/>
          </a:xfrm>
          <a:prstGeom prst="rect">
            <a:avLst/>
          </a:prstGeom>
          <a:noFill/>
          <a:ln>
            <a:noFill/>
          </a:ln>
        </p:spPr>
        <p:txBody>
          <a:bodyPr spcFirstLastPara="1" wrap="square" lIns="91425" tIns="45700" rIns="91425" bIns="45700" anchor="t" anchorCtr="0">
            <a:noAutofit/>
          </a:bodyPr>
          <a:lstStyle/>
          <a:p>
            <a:pPr algn="ctr"/>
            <a:r>
              <a:rPr lang="en-US" sz="2000" b="1" dirty="0">
                <a:solidFill>
                  <a:srgbClr val="C00000"/>
                </a:solidFill>
                <a:ea typeface="Calibri"/>
                <a:cs typeface="Calibri"/>
                <a:sym typeface="Calibri"/>
              </a:rPr>
              <a:t>You can take advantage of backfill by specifying wall time as accurately as you can. In this example job 4 could have run much earlier if a more accurate estimate of the time was used.</a:t>
            </a:r>
          </a:p>
          <a:p>
            <a:pPr algn="ctr"/>
            <a:endParaRPr sz="1800" dirty="0">
              <a:solidFill>
                <a:schemeClr val="dk1"/>
              </a:solidFill>
              <a:latin typeface="Calibri"/>
              <a:ea typeface="Calibri"/>
              <a:cs typeface="Calibri"/>
              <a:sym typeface="Calibri"/>
            </a:endParaRPr>
          </a:p>
        </p:txBody>
      </p:sp>
      <p:sp>
        <p:nvSpPr>
          <p:cNvPr id="26" name="TextBox 25">
            <a:extLst>
              <a:ext uri="{FF2B5EF4-FFF2-40B4-BE49-F238E27FC236}">
                <a16:creationId xmlns:a16="http://schemas.microsoft.com/office/drawing/2014/main" id="{4C402462-0DAD-8A4E-B4AC-25FB2EDF4563}"/>
              </a:ext>
            </a:extLst>
          </p:cNvPr>
          <p:cNvSpPr txBox="1"/>
          <p:nvPr/>
        </p:nvSpPr>
        <p:spPr>
          <a:xfrm>
            <a:off x="3862511" y="980912"/>
            <a:ext cx="1418978" cy="584775"/>
          </a:xfrm>
          <a:prstGeom prst="rect">
            <a:avLst/>
          </a:prstGeom>
          <a:noFill/>
        </p:spPr>
        <p:txBody>
          <a:bodyPr wrap="none" rtlCol="0">
            <a:spAutoFit/>
          </a:bodyPr>
          <a:lstStyle/>
          <a:p>
            <a:r>
              <a:rPr lang="en-US" sz="3200" b="1" dirty="0">
                <a:solidFill>
                  <a:schemeClr val="accent3">
                    <a:lumMod val="50000"/>
                  </a:schemeClr>
                </a:solidFill>
              </a:rPr>
              <a:t>Backfill</a:t>
            </a:r>
          </a:p>
        </p:txBody>
      </p:sp>
      <p:sp>
        <p:nvSpPr>
          <p:cNvPr id="27" name="Google Shape;345;p55">
            <a:extLst>
              <a:ext uri="{FF2B5EF4-FFF2-40B4-BE49-F238E27FC236}">
                <a16:creationId xmlns:a16="http://schemas.microsoft.com/office/drawing/2014/main" id="{FC60C218-F42C-D94B-B33A-1C1510D2581D}"/>
              </a:ext>
            </a:extLst>
          </p:cNvPr>
          <p:cNvSpPr/>
          <p:nvPr/>
        </p:nvSpPr>
        <p:spPr>
          <a:xfrm>
            <a:off x="724394" y="3671247"/>
            <a:ext cx="258245" cy="2250579"/>
          </a:xfrm>
          <a:prstGeom prst="upDownArrow">
            <a:avLst>
              <a:gd name="adj1" fmla="val 50000"/>
              <a:gd name="adj2" fmla="val 50000"/>
            </a:avLst>
          </a:prstGeom>
          <a:solidFill>
            <a:srgbClr val="0000FF"/>
          </a:solidFill>
          <a:ln>
            <a:noFill/>
          </a:ln>
        </p:spPr>
        <p:txBody>
          <a:bodyPr spcFirstLastPara="1" wrap="square" lIns="121900" tIns="60933" rIns="121900" bIns="60933" anchor="ctr" anchorCtr="0">
            <a:noAutofit/>
          </a:bodyPr>
          <a:lstStyle/>
          <a:p>
            <a:pPr algn="ctr"/>
            <a:endParaRPr sz="2400">
              <a:solidFill>
                <a:srgbClr val="0000FF"/>
              </a:solidFill>
              <a:latin typeface="Calibri"/>
              <a:ea typeface="Calibri"/>
              <a:cs typeface="Calibri"/>
              <a:sym typeface="Calibri"/>
            </a:endParaRPr>
          </a:p>
        </p:txBody>
      </p:sp>
      <p:sp>
        <p:nvSpPr>
          <p:cNvPr id="22" name="Google Shape;440;p60">
            <a:extLst>
              <a:ext uri="{FF2B5EF4-FFF2-40B4-BE49-F238E27FC236}">
                <a16:creationId xmlns:a16="http://schemas.microsoft.com/office/drawing/2014/main" id="{81BB2EDD-EB61-AD45-8C3F-2F2F1D5B6514}"/>
              </a:ext>
            </a:extLst>
          </p:cNvPr>
          <p:cNvSpPr txBox="1"/>
          <p:nvPr/>
        </p:nvSpPr>
        <p:spPr>
          <a:xfrm>
            <a:off x="6590915" y="5256126"/>
            <a:ext cx="1096800" cy="615600"/>
          </a:xfrm>
          <a:prstGeom prst="rect">
            <a:avLst/>
          </a:prstGeom>
          <a:noFill/>
          <a:ln>
            <a:noFill/>
          </a:ln>
        </p:spPr>
        <p:txBody>
          <a:bodyPr spcFirstLastPara="1" wrap="square" lIns="121900" tIns="60933" rIns="121900" bIns="60933" anchor="t" anchorCtr="0">
            <a:noAutofit/>
          </a:bodyPr>
          <a:lstStyle/>
          <a:p>
            <a:r>
              <a:rPr lang="en" sz="2400" dirty="0">
                <a:solidFill>
                  <a:schemeClr val="dk1"/>
                </a:solidFill>
                <a:latin typeface="Calibri"/>
                <a:ea typeface="Calibri"/>
                <a:cs typeface="Calibri"/>
                <a:sym typeface="Calibri"/>
              </a:rPr>
              <a:t>Job4</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9896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1A4-D551-374D-8545-F601748689E2}"/>
              </a:ext>
            </a:extLst>
          </p:cNvPr>
          <p:cNvSpPr>
            <a:spLocks noGrp="1"/>
          </p:cNvSpPr>
          <p:nvPr>
            <p:ph type="title"/>
          </p:nvPr>
        </p:nvSpPr>
        <p:spPr/>
        <p:txBody>
          <a:bodyPr>
            <a:normAutofit fontScale="90000"/>
          </a:bodyPr>
          <a:lstStyle/>
          <a:p>
            <a:r>
              <a:rPr lang="en-US" b="1" dirty="0">
                <a:solidFill>
                  <a:srgbClr val="0070C0"/>
                </a:solidFill>
              </a:rPr>
              <a:t>Job submission and monitoring</a:t>
            </a:r>
            <a:br>
              <a:rPr lang="en-US" b="1" dirty="0">
                <a:solidFill>
                  <a:srgbClr val="0070C0"/>
                </a:solidFill>
              </a:rPr>
            </a:br>
            <a:endParaRPr lang="en-US" b="1" dirty="0">
              <a:solidFill>
                <a:srgbClr val="0070C0"/>
              </a:solidFill>
            </a:endParaRPr>
          </a:p>
        </p:txBody>
      </p:sp>
      <p:sp>
        <p:nvSpPr>
          <p:cNvPr id="4" name="Slide Number Placeholder 3">
            <a:extLst>
              <a:ext uri="{FF2B5EF4-FFF2-40B4-BE49-F238E27FC236}">
                <a16:creationId xmlns:a16="http://schemas.microsoft.com/office/drawing/2014/main" id="{AAFC1C67-EBB5-A24D-86A3-4FADB3538BE9}"/>
              </a:ext>
            </a:extLst>
          </p:cNvPr>
          <p:cNvSpPr>
            <a:spLocks noGrp="1"/>
          </p:cNvSpPr>
          <p:nvPr>
            <p:ph type="sldNum" sz="quarter" idx="12"/>
          </p:nvPr>
        </p:nvSpPr>
        <p:spPr/>
        <p:txBody>
          <a:bodyPr/>
          <a:lstStyle/>
          <a:p>
            <a:fld id="{E7921454-9842-364F-AE15-5087F31B435C}" type="slidenum">
              <a:rPr lang="en-US" smtClean="0"/>
              <a:t>65</a:t>
            </a:fld>
            <a:endParaRPr lang="en-US" dirty="0"/>
          </a:p>
        </p:txBody>
      </p:sp>
      <p:graphicFrame>
        <p:nvGraphicFramePr>
          <p:cNvPr id="5" name="Table 4">
            <a:extLst>
              <a:ext uri="{FF2B5EF4-FFF2-40B4-BE49-F238E27FC236}">
                <a16:creationId xmlns:a16="http://schemas.microsoft.com/office/drawing/2014/main" id="{A5713C5C-0D7F-1848-AAC7-891EF7FE2E4F}"/>
              </a:ext>
            </a:extLst>
          </p:cNvPr>
          <p:cNvGraphicFramePr>
            <a:graphicFrameLocks noGrp="1"/>
          </p:cNvGraphicFramePr>
          <p:nvPr/>
        </p:nvGraphicFramePr>
        <p:xfrm>
          <a:off x="457199" y="1804216"/>
          <a:ext cx="8229600" cy="3371288"/>
        </p:xfrm>
        <a:graphic>
          <a:graphicData uri="http://schemas.openxmlformats.org/drawingml/2006/table">
            <a:tbl>
              <a:tblPr/>
              <a:tblGrid>
                <a:gridCol w="4114800">
                  <a:extLst>
                    <a:ext uri="{9D8B030D-6E8A-4147-A177-3AD203B41FA5}">
                      <a16:colId xmlns:a16="http://schemas.microsoft.com/office/drawing/2014/main" val="2039002438"/>
                    </a:ext>
                  </a:extLst>
                </a:gridCol>
                <a:gridCol w="4114800">
                  <a:extLst>
                    <a:ext uri="{9D8B030D-6E8A-4147-A177-3AD203B41FA5}">
                      <a16:colId xmlns:a16="http://schemas.microsoft.com/office/drawing/2014/main" val="10250794"/>
                    </a:ext>
                  </a:extLst>
                </a:gridCol>
              </a:tblGrid>
              <a:tr h="530575">
                <a:tc>
                  <a:txBody>
                    <a:bodyPr/>
                    <a:lstStyle/>
                    <a:p>
                      <a:pPr algn="ctr"/>
                      <a:r>
                        <a:rPr lang="en-US" b="1" dirty="0">
                          <a:solidFill>
                            <a:srgbClr val="FFFFFF"/>
                          </a:solidFill>
                          <a:effectLst/>
                          <a:latin typeface="Arial" panose="020B0604020202020204" pitchFamily="34" charset="0"/>
                        </a:rPr>
                        <a:t>Command</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tc>
                  <a:txBody>
                    <a:bodyPr/>
                    <a:lstStyle/>
                    <a:p>
                      <a:pPr algn="ctr"/>
                      <a:r>
                        <a:rPr lang="en-US" b="1" dirty="0">
                          <a:solidFill>
                            <a:srgbClr val="FFFFFF"/>
                          </a:solidFill>
                          <a:effectLst/>
                          <a:latin typeface="Arial" panose="020B0604020202020204" pitchFamily="34" charset="0"/>
                        </a:rPr>
                        <a:t>Description</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extLst>
                  <a:ext uri="{0D108BD9-81ED-4DB2-BD59-A6C34878D82A}">
                    <a16:rowId xmlns:a16="http://schemas.microsoft.com/office/drawing/2014/main" val="2382983306"/>
                  </a:ext>
                </a:extLst>
              </a:tr>
              <a:tr h="530575">
                <a:tc>
                  <a:txBody>
                    <a:bodyPr/>
                    <a:lstStyle/>
                    <a:p>
                      <a:r>
                        <a:rPr lang="en-US" dirty="0">
                          <a:effectLst/>
                          <a:latin typeface="Courier" pitchFamily="2" charset="0"/>
                        </a:rPr>
                        <a:t>sbatch script.sbatch</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Submits </a:t>
                      </a:r>
                      <a:r>
                        <a:rPr lang="en-US" dirty="0">
                          <a:effectLst/>
                          <a:latin typeface="Courier" pitchFamily="2" charset="0"/>
                        </a:rPr>
                        <a:t>script.sbatch </a:t>
                      </a:r>
                      <a:r>
                        <a:rPr lang="en-US" dirty="0">
                          <a:effectLst/>
                          <a:latin typeface="Arial" panose="020B0604020202020204" pitchFamily="34" charset="0"/>
                        </a:rPr>
                        <a:t>job script</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2725547805"/>
                  </a:ext>
                </a:extLst>
              </a:tr>
              <a:tr h="530575">
                <a:tc>
                  <a:txBody>
                    <a:bodyPr/>
                    <a:lstStyle/>
                    <a:p>
                      <a:r>
                        <a:rPr lang="en-US" dirty="0">
                          <a:effectLst/>
                          <a:latin typeface="Courier" pitchFamily="2" charset="0"/>
                        </a:rPr>
                        <a:t>squeue –u $USER or </a:t>
                      </a:r>
                      <a:r>
                        <a:rPr lang="en-US" dirty="0" err="1">
                          <a:effectLst/>
                          <a:latin typeface="Courier" pitchFamily="2" charset="0"/>
                        </a:rPr>
                        <a:t>myq</a:t>
                      </a:r>
                      <a:endParaRPr lang="en-US" dirty="0">
                        <a:effectLst/>
                        <a:latin typeface="Courier" pitchFamily="2"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Reports the status of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960683255"/>
                  </a:ext>
                </a:extLst>
              </a:tr>
              <a:tr h="530575">
                <a:tc>
                  <a:txBody>
                    <a:bodyPr/>
                    <a:lstStyle/>
                    <a:p>
                      <a:r>
                        <a:rPr lang="en-US" dirty="0">
                          <a:effectLst/>
                          <a:latin typeface="Courier" pitchFamily="2" charset="0"/>
                        </a:rPr>
                        <a:t>sacct –u $USER</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accounting data for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3434638464"/>
                  </a:ext>
                </a:extLst>
              </a:tr>
              <a:tr h="700348">
                <a:tc>
                  <a:txBody>
                    <a:bodyPr/>
                    <a:lstStyle/>
                    <a:p>
                      <a:r>
                        <a:rPr lang="en-US" dirty="0">
                          <a:effectLst/>
                          <a:latin typeface="Courier" pitchFamily="2" charset="0"/>
                        </a:rPr>
                        <a:t>scancel jobid</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Cancels a running job or removes it from the queue</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4003723948"/>
                  </a:ext>
                </a:extLst>
              </a:tr>
              <a:tr h="530575">
                <a:tc>
                  <a:txBody>
                    <a:bodyPr/>
                    <a:lstStyle/>
                    <a:p>
                      <a:r>
                        <a:rPr lang="en-US" dirty="0">
                          <a:effectLst/>
                          <a:latin typeface="Courier" pitchFamily="2" charset="0"/>
                        </a:rPr>
                        <a:t>scontrol show job </a:t>
                      </a:r>
                      <a:r>
                        <a:rPr lang="en-US" dirty="0" err="1">
                          <a:effectLst/>
                          <a:latin typeface="Courier" pitchFamily="2" charset="0"/>
                        </a:rPr>
                        <a:t>jobid</a:t>
                      </a:r>
                      <a:r>
                        <a:rPr lang="en-US" dirty="0">
                          <a:effectLst/>
                          <a:latin typeface="Courier" pitchFamily="2" charset="0"/>
                        </a:rPr>
                        <a:t> or </a:t>
                      </a:r>
                      <a:r>
                        <a:rPr lang="en-US" dirty="0" err="1">
                          <a:effectLst/>
                          <a:latin typeface="Courier" pitchFamily="2" charset="0"/>
                        </a:rPr>
                        <a:t>jobinfo</a:t>
                      </a:r>
                      <a:r>
                        <a:rPr lang="en-US" dirty="0">
                          <a:effectLst/>
                          <a:latin typeface="Courier" pitchFamily="2" charset="0"/>
                        </a:rPr>
                        <a:t> </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details of a running job</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1588909828"/>
                  </a:ext>
                </a:extLst>
              </a:tr>
            </a:tbl>
          </a:graphicData>
        </a:graphic>
      </p:graphicFrame>
      <p:sp>
        <p:nvSpPr>
          <p:cNvPr id="6" name="Rectangle 1">
            <a:extLst>
              <a:ext uri="{FF2B5EF4-FFF2-40B4-BE49-F238E27FC236}">
                <a16:creationId xmlns:a16="http://schemas.microsoft.com/office/drawing/2014/main" id="{BE706D16-555E-4348-838D-D04B9B0924C1}"/>
              </a:ext>
            </a:extLst>
          </p:cNvPr>
          <p:cNvSpPr>
            <a:spLocks noChangeArrowheads="1"/>
          </p:cNvSpPr>
          <p:nvPr/>
        </p:nvSpPr>
        <p:spPr bwMode="auto">
          <a:xfrm>
            <a:off x="457200" y="29035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dirty="0">
                <a:ln>
                  <a:noFill/>
                </a:ln>
                <a:solidFill>
                  <a:schemeClr val="tx1"/>
                </a:solidFill>
                <a:effectLst/>
                <a:latin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5B441141-73A6-684C-A531-7368D2669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8310DF2A-DF98-8043-BAA7-AE642C62437C}"/>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2" name="Title 1">
            <a:extLst>
              <a:ext uri="{FF2B5EF4-FFF2-40B4-BE49-F238E27FC236}">
                <a16:creationId xmlns:a16="http://schemas.microsoft.com/office/drawing/2014/main" id="{0370DB70-1A1F-7846-BE14-684F6AD20F2E}"/>
              </a:ext>
            </a:extLst>
          </p:cNvPr>
          <p:cNvSpPr txBox="1">
            <a:spLocks/>
          </p:cNvSpPr>
          <p:nvPr/>
        </p:nvSpPr>
        <p:spPr>
          <a:xfrm>
            <a:off x="600456" y="5691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00FF"/>
                </a:solidFill>
              </a:rPr>
              <a:t>SLURM Commands</a:t>
            </a:r>
          </a:p>
        </p:txBody>
      </p:sp>
    </p:spTree>
    <p:extLst>
      <p:ext uri="{BB962C8B-B14F-4D97-AF65-F5344CB8AC3E}">
        <p14:creationId xmlns:p14="http://schemas.microsoft.com/office/powerpoint/2010/main" val="1632124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386E3-AC61-A44C-B966-8C8CFFA80FF7}"/>
              </a:ext>
            </a:extLst>
          </p:cNvPr>
          <p:cNvSpPr>
            <a:spLocks noGrp="1"/>
          </p:cNvSpPr>
          <p:nvPr>
            <p:ph type="title"/>
          </p:nvPr>
        </p:nvSpPr>
        <p:spPr/>
        <p:txBody>
          <a:bodyPr/>
          <a:lstStyle/>
          <a:p>
            <a:r>
              <a:rPr lang="en-US" dirty="0"/>
              <a:t>Recommended online resources </a:t>
            </a:r>
          </a:p>
        </p:txBody>
      </p:sp>
      <p:sp>
        <p:nvSpPr>
          <p:cNvPr id="3" name="Content Placeholder 2">
            <a:extLst>
              <a:ext uri="{FF2B5EF4-FFF2-40B4-BE49-F238E27FC236}">
                <a16:creationId xmlns:a16="http://schemas.microsoft.com/office/drawing/2014/main" id="{ED2F45F9-293B-204C-9DE2-46727D018753}"/>
              </a:ext>
            </a:extLst>
          </p:cNvPr>
          <p:cNvSpPr>
            <a:spLocks noGrp="1"/>
          </p:cNvSpPr>
          <p:nvPr>
            <p:ph idx="1"/>
          </p:nvPr>
        </p:nvSpPr>
        <p:spPr/>
        <p:txBody>
          <a:bodyPr>
            <a:normAutofit lnSpcReduction="10000"/>
          </a:bodyPr>
          <a:lstStyle/>
          <a:p>
            <a:r>
              <a:rPr lang="en-US" dirty="0"/>
              <a:t>User guide on running jobs on Midway</a:t>
            </a:r>
          </a:p>
          <a:p>
            <a:pPr lvl="1"/>
            <a:r>
              <a:rPr lang="en-US" dirty="0">
                <a:hlinkClick r:id="rId2"/>
              </a:rPr>
              <a:t>https://rcc.uchicago.edu/docs/running-jobs/index.html</a:t>
            </a:r>
            <a:endParaRPr lang="en-US" dirty="0"/>
          </a:p>
          <a:p>
            <a:pPr marL="457200" lvl="1" indent="0">
              <a:buNone/>
            </a:pPr>
            <a:endParaRPr lang="en-US" dirty="0"/>
          </a:p>
          <a:p>
            <a:r>
              <a:rPr lang="en-US" dirty="0"/>
              <a:t>Details Slurm documentation</a:t>
            </a:r>
            <a:endParaRPr lang="en-US" dirty="0">
              <a:hlinkClick r:id="rId3">
                <a:extLst>
                  <a:ext uri="{A12FA001-AC4F-418D-AE19-62706E023703}">
                    <ahyp:hlinkClr xmlns:ahyp="http://schemas.microsoft.com/office/drawing/2018/hyperlinkcolor" val="tx"/>
                  </a:ext>
                </a:extLst>
              </a:hlinkClick>
            </a:endParaRPr>
          </a:p>
          <a:p>
            <a:pPr lvl="1"/>
            <a:r>
              <a:rPr lang="en-US" u="sng" dirty="0">
                <a:solidFill>
                  <a:srgbClr val="0000FF"/>
                </a:solidFill>
                <a:hlinkClick r:id="rId3">
                  <a:extLst>
                    <a:ext uri="{A12FA001-AC4F-418D-AE19-62706E023703}">
                      <ahyp:hlinkClr xmlns:ahyp="http://schemas.microsoft.com/office/drawing/2018/hyperlinkcolor" val="tx"/>
                    </a:ext>
                  </a:extLst>
                </a:hlinkClick>
              </a:rPr>
              <a:t>https://slurm.schedmd.com/sbatch.html</a:t>
            </a:r>
            <a:endParaRPr lang="en-US" u="sng" dirty="0">
              <a:solidFill>
                <a:srgbClr val="0000FF"/>
              </a:solidFill>
            </a:endParaRPr>
          </a:p>
          <a:p>
            <a:pPr marL="457200" lvl="1" indent="0">
              <a:buNone/>
            </a:pPr>
            <a:endParaRPr lang="en-US" u="sng" dirty="0">
              <a:solidFill>
                <a:schemeClr val="hlink"/>
              </a:solidFill>
            </a:endParaRPr>
          </a:p>
          <a:p>
            <a:r>
              <a:rPr lang="en-US" dirty="0"/>
              <a:t>SLURM Cheat Sheet</a:t>
            </a:r>
            <a:endParaRPr lang="en-US" dirty="0">
              <a:hlinkClick r:id="rId4"/>
            </a:endParaRPr>
          </a:p>
          <a:p>
            <a:pPr lvl="1"/>
            <a:r>
              <a:rPr lang="en-US" dirty="0">
                <a:hlinkClick r:id="rId4"/>
              </a:rPr>
              <a:t>https://slurm.schedmd.com/pdfs/summary.pdf</a:t>
            </a:r>
            <a:endParaRPr lang="en-US" dirty="0"/>
          </a:p>
          <a:p>
            <a:endParaRPr lang="en-US" dirty="0"/>
          </a:p>
        </p:txBody>
      </p:sp>
      <p:sp>
        <p:nvSpPr>
          <p:cNvPr id="4" name="Slide Number Placeholder 3">
            <a:extLst>
              <a:ext uri="{FF2B5EF4-FFF2-40B4-BE49-F238E27FC236}">
                <a16:creationId xmlns:a16="http://schemas.microsoft.com/office/drawing/2014/main" id="{AED71310-6825-1543-B8A5-0DEC2FF3BF15}"/>
              </a:ext>
            </a:extLst>
          </p:cNvPr>
          <p:cNvSpPr>
            <a:spLocks noGrp="1"/>
          </p:cNvSpPr>
          <p:nvPr>
            <p:ph type="sldNum" sz="quarter" idx="12"/>
          </p:nvPr>
        </p:nvSpPr>
        <p:spPr/>
        <p:txBody>
          <a:bodyPr/>
          <a:lstStyle/>
          <a:p>
            <a:fld id="{E7921454-9842-364F-AE15-5087F31B435C}" type="slidenum">
              <a:rPr lang="en-US" smtClean="0"/>
              <a:t>66</a:t>
            </a:fld>
            <a:endParaRPr lang="en-US" dirty="0"/>
          </a:p>
        </p:txBody>
      </p:sp>
    </p:spTree>
    <p:extLst>
      <p:ext uri="{BB962C8B-B14F-4D97-AF65-F5344CB8AC3E}">
        <p14:creationId xmlns:p14="http://schemas.microsoft.com/office/powerpoint/2010/main" val="1688410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67</a:t>
            </a:fld>
            <a:endParaRPr lang="en-US" dirty="0"/>
          </a:p>
        </p:txBody>
      </p:sp>
      <p:sp>
        <p:nvSpPr>
          <p:cNvPr id="28" name="TextBox 4">
            <a:extLst>
              <a:ext uri="{FF2B5EF4-FFF2-40B4-BE49-F238E27FC236}">
                <a16:creationId xmlns:a16="http://schemas.microsoft.com/office/drawing/2014/main" id="{9FECFEC2-4955-B442-93CD-B794B36F63A5}"/>
              </a:ext>
            </a:extLst>
          </p:cNvPr>
          <p:cNvSpPr txBox="1">
            <a:spLocks noChangeArrowheads="1"/>
          </p:cNvSpPr>
          <p:nvPr/>
        </p:nvSpPr>
        <p:spPr bwMode="auto">
          <a:xfrm>
            <a:off x="304800" y="5562600"/>
            <a:ext cx="6400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endParaRPr lang="en-US" sz="600" dirty="0"/>
          </a:p>
        </p:txBody>
      </p:sp>
      <p:sp>
        <p:nvSpPr>
          <p:cNvPr id="29" name="TextBox 16">
            <a:extLst>
              <a:ext uri="{FF2B5EF4-FFF2-40B4-BE49-F238E27FC236}">
                <a16:creationId xmlns:a16="http://schemas.microsoft.com/office/drawing/2014/main" id="{54DEBC23-1D5C-8D4D-A265-69CA9410FCBB}"/>
              </a:ext>
            </a:extLst>
          </p:cNvPr>
          <p:cNvSpPr txBox="1">
            <a:spLocks noChangeArrowheads="1"/>
          </p:cNvSpPr>
          <p:nvPr/>
        </p:nvSpPr>
        <p:spPr bwMode="auto">
          <a:xfrm>
            <a:off x="773113" y="2240748"/>
            <a:ext cx="2667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FFFF00"/>
                </a:solidFill>
              </a:rPr>
              <a:t>A bottom–up approach to supporting  research computing</a:t>
            </a:r>
          </a:p>
        </p:txBody>
      </p:sp>
      <p:sp>
        <p:nvSpPr>
          <p:cNvPr id="30" name="Text Box 9">
            <a:extLst>
              <a:ext uri="{FF2B5EF4-FFF2-40B4-BE49-F238E27FC236}">
                <a16:creationId xmlns:a16="http://schemas.microsoft.com/office/drawing/2014/main" id="{1BCCE9FA-8F93-2549-B4AC-16E2C028AA06}"/>
              </a:ext>
            </a:extLst>
          </p:cNvPr>
          <p:cNvSpPr txBox="1">
            <a:spLocks noChangeArrowheads="1"/>
          </p:cNvSpPr>
          <p:nvPr/>
        </p:nvSpPr>
        <p:spPr bwMode="auto">
          <a:xfrm>
            <a:off x="2206882" y="730624"/>
            <a:ext cx="6706931" cy="648894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29" tIns="45714" rIns="91429" bIns="45714">
            <a:spAutoFit/>
          </a:bodyPr>
          <a:lstStyle>
            <a:lvl1pPr marL="457200" indent="-457200">
              <a:tabLst>
                <a:tab pos="230188" algn="l"/>
                <a:tab pos="457200" algn="l"/>
              </a:tabLst>
              <a:defRPr sz="2400">
                <a:solidFill>
                  <a:schemeClr val="tx1"/>
                </a:solidFill>
                <a:latin typeface="Arial" charset="0"/>
                <a:ea typeface="ＭＳ Ｐゴシック" charset="0"/>
                <a:cs typeface="ＭＳ Ｐゴシック" charset="0"/>
              </a:defRPr>
            </a:lvl1pPr>
            <a:lvl2pPr marL="1320800" indent="-228600">
              <a:tabLst>
                <a:tab pos="230188" algn="l"/>
                <a:tab pos="457200" algn="l"/>
              </a:tabLst>
              <a:defRPr sz="2400">
                <a:solidFill>
                  <a:schemeClr val="tx1"/>
                </a:solidFill>
                <a:latin typeface="Arial" charset="0"/>
                <a:ea typeface="ＭＳ Ｐゴシック" charset="0"/>
              </a:defRPr>
            </a:lvl2pPr>
            <a:lvl3pPr>
              <a:tabLst>
                <a:tab pos="230188" algn="l"/>
                <a:tab pos="457200" algn="l"/>
              </a:tabLst>
              <a:defRPr sz="2400">
                <a:solidFill>
                  <a:schemeClr val="tx1"/>
                </a:solidFill>
                <a:latin typeface="Arial" charset="0"/>
                <a:ea typeface="ＭＳ Ｐゴシック" charset="0"/>
              </a:defRPr>
            </a:lvl3pPr>
            <a:lvl4pPr>
              <a:tabLst>
                <a:tab pos="230188" algn="l"/>
                <a:tab pos="457200" algn="l"/>
              </a:tabLst>
              <a:defRPr sz="2400">
                <a:solidFill>
                  <a:schemeClr val="tx1"/>
                </a:solidFill>
                <a:latin typeface="Arial" charset="0"/>
                <a:ea typeface="ＭＳ Ｐゴシック" charset="0"/>
              </a:defRPr>
            </a:lvl4pPr>
            <a:lvl5pPr>
              <a:tabLst>
                <a:tab pos="230188" algn="l"/>
                <a:tab pos="457200" algn="l"/>
              </a:tabLst>
              <a:defRPr sz="2400">
                <a:solidFill>
                  <a:schemeClr val="tx1"/>
                </a:solidFill>
                <a:latin typeface="Arial" charset="0"/>
                <a:ea typeface="ＭＳ Ｐゴシック" charset="0"/>
              </a:defRPr>
            </a:lvl5pPr>
            <a:lvl6pPr marL="457200" eaLnBrk="0" fontAlgn="base" hangingPunct="0">
              <a:spcBef>
                <a:spcPct val="0"/>
              </a:spcBef>
              <a:spcAft>
                <a:spcPct val="0"/>
              </a:spcAft>
              <a:tabLst>
                <a:tab pos="230188" algn="l"/>
                <a:tab pos="457200" algn="l"/>
              </a:tabLst>
              <a:defRPr sz="2400">
                <a:solidFill>
                  <a:schemeClr val="tx1"/>
                </a:solidFill>
                <a:latin typeface="Arial" charset="0"/>
                <a:ea typeface="ＭＳ Ｐゴシック" charset="0"/>
              </a:defRPr>
            </a:lvl6pPr>
            <a:lvl7pPr marL="914400" eaLnBrk="0" fontAlgn="base" hangingPunct="0">
              <a:spcBef>
                <a:spcPct val="0"/>
              </a:spcBef>
              <a:spcAft>
                <a:spcPct val="0"/>
              </a:spcAft>
              <a:tabLst>
                <a:tab pos="230188" algn="l"/>
                <a:tab pos="457200" algn="l"/>
              </a:tabLst>
              <a:defRPr sz="2400">
                <a:solidFill>
                  <a:schemeClr val="tx1"/>
                </a:solidFill>
                <a:latin typeface="Arial" charset="0"/>
                <a:ea typeface="ＭＳ Ｐゴシック" charset="0"/>
              </a:defRPr>
            </a:lvl7pPr>
            <a:lvl8pPr marL="1371600" eaLnBrk="0" fontAlgn="base" hangingPunct="0">
              <a:spcBef>
                <a:spcPct val="0"/>
              </a:spcBef>
              <a:spcAft>
                <a:spcPct val="0"/>
              </a:spcAft>
              <a:tabLst>
                <a:tab pos="230188" algn="l"/>
                <a:tab pos="457200" algn="l"/>
              </a:tabLst>
              <a:defRPr sz="2400">
                <a:solidFill>
                  <a:schemeClr val="tx1"/>
                </a:solidFill>
                <a:latin typeface="Arial" charset="0"/>
                <a:ea typeface="ＭＳ Ｐゴシック" charset="0"/>
              </a:defRPr>
            </a:lvl8pPr>
            <a:lvl9pPr marL="1828800" eaLnBrk="0" fontAlgn="base" hangingPunct="0">
              <a:spcBef>
                <a:spcPct val="0"/>
              </a:spcBef>
              <a:spcAft>
                <a:spcPct val="0"/>
              </a:spcAft>
              <a:tabLst>
                <a:tab pos="230188" algn="l"/>
                <a:tab pos="457200" algn="l"/>
              </a:tabLst>
              <a:defRPr sz="2400">
                <a:solidFill>
                  <a:schemeClr val="tx1"/>
                </a:solidFill>
                <a:latin typeface="Arial" charset="0"/>
                <a:ea typeface="ＭＳ Ｐゴシック" charset="0"/>
              </a:defRPr>
            </a:lvl9pPr>
          </a:lstStyle>
          <a:p>
            <a:pPr>
              <a:lnSpc>
                <a:spcPct val="140000"/>
              </a:lnSpc>
              <a:spcBef>
                <a:spcPct val="50000"/>
              </a:spcBef>
            </a:pPr>
            <a:r>
              <a:rPr lang="en-US" sz="2000" dirty="0">
                <a:solidFill>
                  <a:schemeClr val="bg1"/>
                </a:solidFill>
              </a:rPr>
              <a:t>		</a:t>
            </a:r>
            <a:r>
              <a:rPr lang="en-US" dirty="0">
                <a:solidFill>
                  <a:schemeClr val="bg1"/>
                </a:solidFill>
              </a:rPr>
              <a:t>Contact:</a:t>
            </a:r>
          </a:p>
          <a:p>
            <a:pPr lvl="1">
              <a:lnSpc>
                <a:spcPct val="140000"/>
              </a:lnSpc>
              <a:spcBef>
                <a:spcPct val="25000"/>
              </a:spcBef>
              <a:buFontTx/>
              <a:buChar char="•"/>
            </a:pPr>
            <a:r>
              <a:rPr lang="en-US" dirty="0">
                <a:solidFill>
                  <a:schemeClr val="bg1"/>
                </a:solidFill>
              </a:rPr>
              <a:t>By email:  </a:t>
            </a:r>
            <a:r>
              <a:rPr lang="en-US" dirty="0" err="1">
                <a:solidFill>
                  <a:schemeClr val="bg1"/>
                </a:solidFill>
              </a:rPr>
              <a:t>help@rcc.uchicago.edu</a:t>
            </a:r>
            <a:endParaRPr lang="en-US" dirty="0">
              <a:solidFill>
                <a:schemeClr val="bg1"/>
              </a:solidFill>
            </a:endParaRPr>
          </a:p>
          <a:p>
            <a:pPr lvl="1">
              <a:lnSpc>
                <a:spcPct val="140000"/>
              </a:lnSpc>
              <a:spcBef>
                <a:spcPct val="25000"/>
              </a:spcBef>
              <a:buFontTx/>
              <a:buChar char="•"/>
            </a:pPr>
            <a:r>
              <a:rPr lang="en-US" dirty="0">
                <a:solidFill>
                  <a:schemeClr val="bg1"/>
                </a:solidFill>
              </a:rPr>
              <a:t>Web:   </a:t>
            </a:r>
            <a:r>
              <a:rPr lang="en-US" dirty="0" err="1">
                <a:solidFill>
                  <a:schemeClr val="bg1"/>
                </a:solidFill>
              </a:rPr>
              <a:t>rcc.uchicago.edu</a:t>
            </a:r>
            <a:r>
              <a:rPr lang="en-US" dirty="0">
                <a:solidFill>
                  <a:schemeClr val="bg1"/>
                </a:solidFill>
              </a:rPr>
              <a:t> </a:t>
            </a:r>
          </a:p>
          <a:p>
            <a:pPr lvl="1">
              <a:lnSpc>
                <a:spcPct val="140000"/>
              </a:lnSpc>
              <a:spcBef>
                <a:spcPct val="25000"/>
              </a:spcBef>
              <a:buFontTx/>
              <a:buChar char="•"/>
            </a:pPr>
            <a:r>
              <a:rPr lang="en-US" dirty="0">
                <a:solidFill>
                  <a:schemeClr val="bg1"/>
                </a:solidFill>
              </a:rPr>
              <a:t>Phone: 773-795-2667</a:t>
            </a:r>
          </a:p>
          <a:p>
            <a:pPr lvl="1">
              <a:lnSpc>
                <a:spcPct val="140000"/>
              </a:lnSpc>
              <a:spcBef>
                <a:spcPct val="25000"/>
              </a:spcBef>
              <a:buFontTx/>
              <a:buChar char="•"/>
            </a:pPr>
            <a:r>
              <a:rPr lang="en-US" dirty="0">
                <a:solidFill>
                  <a:schemeClr val="bg1"/>
                </a:solidFill>
              </a:rPr>
              <a:t>In person: </a:t>
            </a:r>
          </a:p>
          <a:p>
            <a:pPr lvl="4">
              <a:lnSpc>
                <a:spcPct val="140000"/>
              </a:lnSpc>
              <a:spcBef>
                <a:spcPct val="25000"/>
              </a:spcBef>
              <a:buFontTx/>
              <a:buChar char="•"/>
            </a:pPr>
            <a:r>
              <a:rPr lang="en-US" dirty="0">
                <a:solidFill>
                  <a:schemeClr val="bg1"/>
                </a:solidFill>
              </a:rPr>
              <a:t> 5607 S Drexel Avenue</a:t>
            </a:r>
          </a:p>
          <a:p>
            <a:pPr lvl="4">
              <a:lnSpc>
                <a:spcPct val="140000"/>
              </a:lnSpc>
              <a:spcBef>
                <a:spcPct val="25000"/>
              </a:spcBef>
              <a:buFontTx/>
              <a:buChar char="•"/>
            </a:pPr>
            <a:r>
              <a:rPr lang="en-US" dirty="0">
                <a:solidFill>
                  <a:schemeClr val="bg1"/>
                </a:solidFill>
              </a:rPr>
              <a:t> Regenstein – Room 216</a:t>
            </a:r>
          </a:p>
          <a:p>
            <a:pPr lvl="1">
              <a:lnSpc>
                <a:spcPct val="140000"/>
              </a:lnSpc>
              <a:spcBef>
                <a:spcPct val="25000"/>
              </a:spcBef>
              <a:buFontTx/>
              <a:buChar char="•"/>
            </a:pPr>
            <a:r>
              <a:rPr lang="en-US" dirty="0">
                <a:solidFill>
                  <a:schemeClr val="bg1"/>
                </a:solidFill>
              </a:rPr>
              <a:t>Workshops and Tutorials:</a:t>
            </a:r>
          </a:p>
          <a:p>
            <a:pPr lvl="1">
              <a:lnSpc>
                <a:spcPct val="140000"/>
              </a:lnSpc>
              <a:spcBef>
                <a:spcPct val="25000"/>
              </a:spcBef>
              <a:buFontTx/>
              <a:buChar char="•"/>
            </a:pPr>
            <a:r>
              <a:rPr lang="en-US" dirty="0">
                <a:solidFill>
                  <a:schemeClr val="bg1"/>
                </a:solidFill>
              </a:rPr>
              <a:t>http://</a:t>
            </a:r>
            <a:r>
              <a:rPr lang="en-US" dirty="0" err="1">
                <a:solidFill>
                  <a:schemeClr val="bg1"/>
                </a:solidFill>
              </a:rPr>
              <a:t>rcc.uchicago.edu</a:t>
            </a:r>
            <a:r>
              <a:rPr lang="en-US" dirty="0">
                <a:solidFill>
                  <a:schemeClr val="bg1"/>
                </a:solidFill>
              </a:rPr>
              <a:t>/services/</a:t>
            </a:r>
            <a:r>
              <a:rPr lang="en-US" dirty="0" err="1">
                <a:solidFill>
                  <a:schemeClr val="bg1"/>
                </a:solidFill>
              </a:rPr>
              <a:t>training.html</a:t>
            </a:r>
            <a:endParaRPr lang="en-US" dirty="0">
              <a:solidFill>
                <a:schemeClr val="bg1"/>
              </a:solidFill>
            </a:endParaRPr>
          </a:p>
          <a:p>
            <a:pPr>
              <a:lnSpc>
                <a:spcPct val="140000"/>
              </a:lnSpc>
              <a:spcBef>
                <a:spcPct val="25000"/>
              </a:spcBef>
            </a:pPr>
            <a:r>
              <a:rPr lang="en-US" sz="2000" dirty="0">
                <a:solidFill>
                  <a:schemeClr val="bg1"/>
                </a:solidFill>
              </a:rPr>
              <a:t>				</a:t>
            </a:r>
          </a:p>
        </p:txBody>
      </p:sp>
      <p:sp>
        <p:nvSpPr>
          <p:cNvPr id="32" name="Rectangle 8">
            <a:extLst>
              <a:ext uri="{FF2B5EF4-FFF2-40B4-BE49-F238E27FC236}">
                <a16:creationId xmlns:a16="http://schemas.microsoft.com/office/drawing/2014/main" id="{27EB5ACE-5B80-F84E-869E-98F33658A5F0}"/>
              </a:ext>
            </a:extLst>
          </p:cNvPr>
          <p:cNvSpPr>
            <a:spLocks noChangeArrowheads="1"/>
          </p:cNvSpPr>
          <p:nvPr/>
        </p:nvSpPr>
        <p:spPr bwMode="auto">
          <a:xfrm>
            <a:off x="6452812" y="396528"/>
            <a:ext cx="2203872" cy="646319"/>
          </a:xfrm>
          <a:prstGeom prst="rect">
            <a:avLst/>
          </a:prstGeom>
          <a:solidFill>
            <a:schemeClr val="tx1"/>
          </a:solidFill>
          <a:ln>
            <a:noFill/>
          </a:ln>
        </p:spPr>
        <p:txBody>
          <a:bodyPr wrap="square" lIns="91429" tIns="45714" rIns="91429" bIns="45714">
            <a:spAutoFit/>
          </a:bodyPr>
          <a:lstStyle/>
          <a:p>
            <a:pPr algn="ctr"/>
            <a:r>
              <a:rPr lang="en-US" sz="3600" dirty="0">
                <a:solidFill>
                  <a:srgbClr val="FFFF00"/>
                </a:solidFill>
              </a:rPr>
              <a:t>RCC Help</a:t>
            </a:r>
          </a:p>
        </p:txBody>
      </p:sp>
    </p:spTree>
    <p:extLst>
      <p:ext uri="{BB962C8B-B14F-4D97-AF65-F5344CB8AC3E}">
        <p14:creationId xmlns:p14="http://schemas.microsoft.com/office/powerpoint/2010/main" val="4171781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E2E5-B07F-F44A-BFA3-E60CE51B7C74}"/>
              </a:ext>
            </a:extLst>
          </p:cNvPr>
          <p:cNvSpPr>
            <a:spLocks noGrp="1"/>
          </p:cNvSpPr>
          <p:nvPr>
            <p:ph type="title"/>
          </p:nvPr>
        </p:nvSpPr>
        <p:spPr>
          <a:xfrm>
            <a:off x="457200" y="2621231"/>
            <a:ext cx="8229600" cy="1143000"/>
          </a:xfrm>
        </p:spPr>
        <p:txBody>
          <a:bodyPr>
            <a:normAutofit/>
          </a:bodyPr>
          <a:lstStyle/>
          <a:p>
            <a:r>
              <a:rPr lang="en-US" sz="5400" b="1" dirty="0">
                <a:solidFill>
                  <a:schemeClr val="bg1"/>
                </a:solidFill>
              </a:rPr>
              <a:t>Thank You!</a:t>
            </a:r>
          </a:p>
        </p:txBody>
      </p:sp>
      <p:sp>
        <p:nvSpPr>
          <p:cNvPr id="4" name="Slide Number Placeholder 3">
            <a:extLst>
              <a:ext uri="{FF2B5EF4-FFF2-40B4-BE49-F238E27FC236}">
                <a16:creationId xmlns:a16="http://schemas.microsoft.com/office/drawing/2014/main" id="{E2951C4A-24C9-BF42-A68B-AEEC490384AC}"/>
              </a:ext>
            </a:extLst>
          </p:cNvPr>
          <p:cNvSpPr>
            <a:spLocks noGrp="1"/>
          </p:cNvSpPr>
          <p:nvPr>
            <p:ph type="sldNum" sz="quarter" idx="12"/>
          </p:nvPr>
        </p:nvSpPr>
        <p:spPr/>
        <p:txBody>
          <a:bodyPr/>
          <a:lstStyle/>
          <a:p>
            <a:fld id="{E7921454-9842-364F-AE15-5087F31B435C}" type="slidenum">
              <a:rPr lang="en-US" smtClean="0"/>
              <a:t>68</a:t>
            </a:fld>
            <a:endParaRPr lang="en-US" dirty="0"/>
          </a:p>
        </p:txBody>
      </p:sp>
    </p:spTree>
    <p:extLst>
      <p:ext uri="{BB962C8B-B14F-4D97-AF65-F5344CB8AC3E}">
        <p14:creationId xmlns:p14="http://schemas.microsoft.com/office/powerpoint/2010/main" val="2271313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1726772" y="496971"/>
            <a:ext cx="59843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eaLnBrk="1" hangingPunct="1"/>
            <a:r>
              <a:rPr lang="en-US" b="1" dirty="0">
                <a:solidFill>
                  <a:srgbClr val="0070C0"/>
                </a:solidFill>
                <a:latin typeface="Arial" charset="0"/>
              </a:rPr>
              <a:t>Distributed vs Shared Memory Systems</a:t>
            </a:r>
          </a:p>
        </p:txBody>
      </p:sp>
      <p:sp>
        <p:nvSpPr>
          <p:cNvPr id="31749" name="Text Box 5"/>
          <p:cNvSpPr txBox="1">
            <a:spLocks noChangeArrowheads="1"/>
          </p:cNvSpPr>
          <p:nvPr/>
        </p:nvSpPr>
        <p:spPr bwMode="auto">
          <a:xfrm>
            <a:off x="152400" y="152400"/>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endParaRPr lang="en-US" sz="2800" b="1" dirty="0">
              <a:solidFill>
                <a:schemeClr val="bg1"/>
              </a:solidFill>
              <a:latin typeface="Arial" charset="0"/>
            </a:endParaRPr>
          </a:p>
        </p:txBody>
      </p:sp>
      <p:sp>
        <p:nvSpPr>
          <p:cNvPr id="31756" name="TextBox 65"/>
          <p:cNvSpPr txBox="1">
            <a:spLocks noChangeArrowheads="1"/>
          </p:cNvSpPr>
          <p:nvPr/>
        </p:nvSpPr>
        <p:spPr bwMode="auto">
          <a:xfrm>
            <a:off x="152400" y="6096000"/>
            <a:ext cx="41148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a:r>
              <a:rPr lang="en-US" sz="1800" dirty="0">
                <a:solidFill>
                  <a:schemeClr val="bg1"/>
                </a:solidFill>
                <a:latin typeface="Arial" charset="0"/>
              </a:rPr>
              <a:t>Supercomputing Institute</a:t>
            </a:r>
          </a:p>
          <a:p>
            <a:pPr algn="l"/>
            <a:r>
              <a:rPr lang="en-US" sz="1200" dirty="0">
                <a:solidFill>
                  <a:schemeClr val="bg1"/>
                </a:solidFill>
                <a:latin typeface="Arial" charset="0"/>
              </a:rPr>
              <a:t>for Advanced Computational Research</a:t>
            </a:r>
          </a:p>
        </p:txBody>
      </p:sp>
      <p:pic>
        <p:nvPicPr>
          <p:cNvPr id="6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E7921454-9842-364F-AE15-5087F31B435C}" type="slidenum">
              <a:rPr lang="en-US" smtClean="0"/>
              <a:t>7</a:t>
            </a:fld>
            <a:endParaRPr lang="en-US" dirty="0"/>
          </a:p>
        </p:txBody>
      </p:sp>
      <p:grpSp>
        <p:nvGrpSpPr>
          <p:cNvPr id="53" name="Group 52"/>
          <p:cNvGrpSpPr/>
          <p:nvPr/>
        </p:nvGrpSpPr>
        <p:grpSpPr>
          <a:xfrm>
            <a:off x="1979674" y="3032354"/>
            <a:ext cx="5184649" cy="2706234"/>
            <a:chOff x="152400" y="1447800"/>
            <a:chExt cx="8686800" cy="4446071"/>
          </a:xfrm>
        </p:grpSpPr>
        <p:sp>
          <p:nvSpPr>
            <p:cNvPr id="54" name="Oval 45"/>
            <p:cNvSpPr>
              <a:spLocks noChangeArrowheads="1"/>
            </p:cNvSpPr>
            <p:nvPr/>
          </p:nvSpPr>
          <p:spPr bwMode="auto">
            <a:xfrm>
              <a:off x="1970930" y="2472266"/>
              <a:ext cx="705583" cy="82848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grpSp>
          <p:nvGrpSpPr>
            <p:cNvPr id="55" name="Group 6"/>
            <p:cNvGrpSpPr>
              <a:grpSpLocks/>
            </p:cNvGrpSpPr>
            <p:nvPr/>
          </p:nvGrpSpPr>
          <p:grpSpPr bwMode="auto">
            <a:xfrm>
              <a:off x="228600" y="2133600"/>
              <a:ext cx="8153400" cy="3760271"/>
              <a:chOff x="144" y="1344"/>
              <a:chExt cx="4992" cy="2637"/>
            </a:xfrm>
          </p:grpSpPr>
          <p:sp>
            <p:nvSpPr>
              <p:cNvPr id="85" name="Rectangle 25"/>
              <p:cNvSpPr>
                <a:spLocks noChangeArrowheads="1"/>
              </p:cNvSpPr>
              <p:nvPr/>
            </p:nvSpPr>
            <p:spPr bwMode="auto">
              <a:xfrm>
                <a:off x="3648" y="2736"/>
                <a:ext cx="1440" cy="864"/>
              </a:xfrm>
              <a:prstGeom prst="rect">
                <a:avLst/>
              </a:prstGeom>
              <a:solidFill>
                <a:srgbClr val="66FF66">
                  <a:alpha val="14902"/>
                </a:srgbClr>
              </a:solidFill>
              <a:ln w="9525">
                <a:solidFill>
                  <a:schemeClr val="tx1"/>
                </a:solidFill>
                <a:miter lim="800000"/>
                <a:headEnd/>
                <a:tailEnd/>
              </a:ln>
            </p:spPr>
            <p:txBody>
              <a:bodyPr wrap="none" anchor="ctr"/>
              <a:lstStyle/>
              <a:p>
                <a:pPr algn="ctr"/>
                <a:endParaRPr lang="en-US" dirty="0">
                  <a:solidFill>
                    <a:srgbClr val="66FF66"/>
                  </a:solidFill>
                </a:endParaRPr>
              </a:p>
            </p:txBody>
          </p:sp>
          <p:sp>
            <p:nvSpPr>
              <p:cNvPr id="86" name="Rectangle 37"/>
              <p:cNvSpPr>
                <a:spLocks noChangeArrowheads="1"/>
              </p:cNvSpPr>
              <p:nvPr/>
            </p:nvSpPr>
            <p:spPr bwMode="auto">
              <a:xfrm>
                <a:off x="3696" y="1344"/>
                <a:ext cx="1440" cy="864"/>
              </a:xfrm>
              <a:prstGeom prst="rect">
                <a:avLst/>
              </a:prstGeom>
              <a:solidFill>
                <a:srgbClr val="66FF66">
                  <a:alpha val="14902"/>
                </a:srgbClr>
              </a:solidFill>
              <a:ln w="9525">
                <a:solidFill>
                  <a:schemeClr val="tx1"/>
                </a:solidFill>
                <a:miter lim="800000"/>
                <a:headEnd/>
                <a:tailEnd/>
              </a:ln>
            </p:spPr>
            <p:txBody>
              <a:bodyPr wrap="none" anchor="ctr"/>
              <a:lstStyle/>
              <a:p>
                <a:pPr algn="ctr"/>
                <a:endParaRPr lang="en-US" dirty="0">
                  <a:solidFill>
                    <a:srgbClr val="66FF66"/>
                  </a:solidFill>
                </a:endParaRPr>
              </a:p>
            </p:txBody>
          </p:sp>
          <p:sp>
            <p:nvSpPr>
              <p:cNvPr id="87" name="Rectangle 13"/>
              <p:cNvSpPr>
                <a:spLocks noChangeArrowheads="1"/>
              </p:cNvSpPr>
              <p:nvPr/>
            </p:nvSpPr>
            <p:spPr bwMode="auto">
              <a:xfrm>
                <a:off x="144" y="2736"/>
                <a:ext cx="1440" cy="864"/>
              </a:xfrm>
              <a:prstGeom prst="rect">
                <a:avLst/>
              </a:prstGeom>
              <a:solidFill>
                <a:srgbClr val="66FF66">
                  <a:alpha val="14902"/>
                </a:srgbClr>
              </a:solidFill>
              <a:ln w="9525">
                <a:solidFill>
                  <a:schemeClr val="tx1"/>
                </a:solidFill>
                <a:miter lim="800000"/>
                <a:headEnd/>
                <a:tailEnd/>
              </a:ln>
            </p:spPr>
            <p:txBody>
              <a:bodyPr wrap="none" anchor="ctr"/>
              <a:lstStyle/>
              <a:p>
                <a:pPr algn="ctr"/>
                <a:endParaRPr lang="en-US" dirty="0">
                  <a:solidFill>
                    <a:srgbClr val="66FF66"/>
                  </a:solidFill>
                </a:endParaRPr>
              </a:p>
            </p:txBody>
          </p:sp>
          <p:sp>
            <p:nvSpPr>
              <p:cNvPr id="88" name="Rectangle 49"/>
              <p:cNvSpPr>
                <a:spLocks noChangeArrowheads="1"/>
              </p:cNvSpPr>
              <p:nvPr/>
            </p:nvSpPr>
            <p:spPr bwMode="auto">
              <a:xfrm>
                <a:off x="192" y="1344"/>
                <a:ext cx="1440" cy="864"/>
              </a:xfrm>
              <a:prstGeom prst="rect">
                <a:avLst/>
              </a:prstGeom>
              <a:solidFill>
                <a:srgbClr val="66FF66">
                  <a:alpha val="14902"/>
                </a:srgbClr>
              </a:solidFill>
              <a:ln w="9525">
                <a:solidFill>
                  <a:schemeClr val="tx1"/>
                </a:solidFill>
                <a:miter lim="800000"/>
                <a:headEnd/>
                <a:tailEnd/>
              </a:ln>
            </p:spPr>
            <p:txBody>
              <a:bodyPr wrap="none" anchor="ctr"/>
              <a:lstStyle/>
              <a:p>
                <a:pPr algn="ctr"/>
                <a:endParaRPr lang="en-US" dirty="0">
                  <a:solidFill>
                    <a:srgbClr val="66FF66"/>
                  </a:solidFill>
                </a:endParaRPr>
              </a:p>
            </p:txBody>
          </p:sp>
          <p:sp>
            <p:nvSpPr>
              <p:cNvPr id="89" name="Oval 7"/>
              <p:cNvSpPr>
                <a:spLocks noChangeArrowheads="1"/>
              </p:cNvSpPr>
              <p:nvPr/>
            </p:nvSpPr>
            <p:spPr bwMode="auto">
              <a:xfrm>
                <a:off x="569" y="2990"/>
                <a:ext cx="583" cy="46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latin typeface="Times New Roman" charset="0"/>
                </a:endParaRPr>
              </a:p>
            </p:txBody>
          </p:sp>
          <p:sp>
            <p:nvSpPr>
              <p:cNvPr id="90" name="Text Box 8"/>
              <p:cNvSpPr txBox="1">
                <a:spLocks noChangeArrowheads="1"/>
              </p:cNvSpPr>
              <p:nvPr/>
            </p:nvSpPr>
            <p:spPr bwMode="auto">
              <a:xfrm>
                <a:off x="573" y="3065"/>
                <a:ext cx="677"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000" b="1" dirty="0">
                    <a:solidFill>
                      <a:schemeClr val="bg1"/>
                    </a:solidFill>
                    <a:latin typeface="Arial" charset="0"/>
                  </a:rPr>
                  <a:t>Mem 3</a:t>
                </a:r>
                <a:endParaRPr lang="en-US" sz="1000" dirty="0">
                  <a:solidFill>
                    <a:schemeClr val="bg1"/>
                  </a:solidFill>
                  <a:latin typeface="Arial" charset="0"/>
                </a:endParaRPr>
              </a:p>
            </p:txBody>
          </p:sp>
          <p:sp>
            <p:nvSpPr>
              <p:cNvPr id="91" name="Text Box 18"/>
              <p:cNvSpPr txBox="1">
                <a:spLocks noChangeArrowheads="1"/>
              </p:cNvSpPr>
              <p:nvPr/>
            </p:nvSpPr>
            <p:spPr bwMode="auto">
              <a:xfrm>
                <a:off x="672" y="3627"/>
                <a:ext cx="618"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rgbClr val="FF0000"/>
                    </a:solidFill>
                    <a:latin typeface="Comic Sans MS" charset="0"/>
                  </a:rPr>
                  <a:t>Node3</a:t>
                </a:r>
                <a:endParaRPr lang="en-US" sz="800" dirty="0">
                  <a:solidFill>
                    <a:srgbClr val="FF0000"/>
                  </a:solidFill>
                  <a:latin typeface="Comic Sans MS" charset="0"/>
                </a:endParaRPr>
              </a:p>
            </p:txBody>
          </p:sp>
          <p:sp>
            <p:nvSpPr>
              <p:cNvPr id="92" name="Oval 19"/>
              <p:cNvSpPr>
                <a:spLocks noChangeArrowheads="1"/>
              </p:cNvSpPr>
              <p:nvPr/>
            </p:nvSpPr>
            <p:spPr bwMode="auto">
              <a:xfrm>
                <a:off x="4098" y="2990"/>
                <a:ext cx="576" cy="46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latin typeface="Times New Roman" charset="0"/>
                </a:endParaRPr>
              </a:p>
            </p:txBody>
          </p:sp>
          <p:sp>
            <p:nvSpPr>
              <p:cNvPr id="93" name="Text Box 20"/>
              <p:cNvSpPr txBox="1">
                <a:spLocks noChangeArrowheads="1"/>
              </p:cNvSpPr>
              <p:nvPr/>
            </p:nvSpPr>
            <p:spPr bwMode="auto">
              <a:xfrm>
                <a:off x="4068" y="2987"/>
                <a:ext cx="677"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000" b="1" dirty="0">
                    <a:solidFill>
                      <a:schemeClr val="bg1"/>
                    </a:solidFill>
                    <a:latin typeface="Arial" charset="0"/>
                  </a:rPr>
                  <a:t>Mem 4</a:t>
                </a:r>
                <a:endParaRPr lang="en-US" sz="1000" dirty="0">
                  <a:solidFill>
                    <a:schemeClr val="bg1"/>
                  </a:solidFill>
                  <a:latin typeface="Arial" charset="0"/>
                </a:endParaRPr>
              </a:p>
            </p:txBody>
          </p:sp>
          <p:sp>
            <p:nvSpPr>
              <p:cNvPr id="94" name="Text Box 30"/>
              <p:cNvSpPr txBox="1">
                <a:spLocks noChangeArrowheads="1"/>
              </p:cNvSpPr>
              <p:nvPr/>
            </p:nvSpPr>
            <p:spPr bwMode="auto">
              <a:xfrm>
                <a:off x="4059" y="3627"/>
                <a:ext cx="69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rgbClr val="FF0000"/>
                    </a:solidFill>
                    <a:latin typeface="Comic Sans MS" charset="0"/>
                  </a:rPr>
                  <a:t>Node4</a:t>
                </a:r>
                <a:endParaRPr lang="en-US" sz="800" dirty="0">
                  <a:solidFill>
                    <a:srgbClr val="FF0000"/>
                  </a:solidFill>
                  <a:latin typeface="Comic Sans MS" charset="0"/>
                </a:endParaRPr>
              </a:p>
            </p:txBody>
          </p:sp>
          <p:sp>
            <p:nvSpPr>
              <p:cNvPr id="95" name="Oval 31"/>
              <p:cNvSpPr>
                <a:spLocks noChangeArrowheads="1"/>
              </p:cNvSpPr>
              <p:nvPr/>
            </p:nvSpPr>
            <p:spPr bwMode="auto">
              <a:xfrm>
                <a:off x="4060" y="1567"/>
                <a:ext cx="644" cy="435"/>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latin typeface="Times New Roman" charset="0"/>
                </a:endParaRPr>
              </a:p>
            </p:txBody>
          </p:sp>
          <p:sp>
            <p:nvSpPr>
              <p:cNvPr id="97" name="Text Box 42"/>
              <p:cNvSpPr txBox="1">
                <a:spLocks noChangeArrowheads="1"/>
              </p:cNvSpPr>
              <p:nvPr/>
            </p:nvSpPr>
            <p:spPr bwMode="auto">
              <a:xfrm>
                <a:off x="4224" y="2154"/>
                <a:ext cx="706"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rgbClr val="FF0000"/>
                    </a:solidFill>
                    <a:latin typeface="Comic Sans MS" charset="0"/>
                  </a:rPr>
                  <a:t>Node2</a:t>
                </a:r>
                <a:endParaRPr lang="en-US" sz="800" dirty="0">
                  <a:solidFill>
                    <a:srgbClr val="FF0000"/>
                  </a:solidFill>
                  <a:latin typeface="Comic Sans MS" charset="0"/>
                </a:endParaRPr>
              </a:p>
            </p:txBody>
          </p:sp>
          <p:sp>
            <p:nvSpPr>
              <p:cNvPr id="98" name="Oval 43"/>
              <p:cNvSpPr>
                <a:spLocks noChangeArrowheads="1"/>
              </p:cNvSpPr>
              <p:nvPr/>
            </p:nvSpPr>
            <p:spPr bwMode="auto">
              <a:xfrm>
                <a:off x="634" y="1653"/>
                <a:ext cx="538" cy="384"/>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latin typeface="Times New Roman" charset="0"/>
                </a:endParaRPr>
              </a:p>
            </p:txBody>
          </p:sp>
          <p:sp>
            <p:nvSpPr>
              <p:cNvPr id="99" name="Text Box 44"/>
              <p:cNvSpPr txBox="1">
                <a:spLocks noChangeArrowheads="1"/>
              </p:cNvSpPr>
              <p:nvPr/>
            </p:nvSpPr>
            <p:spPr bwMode="auto">
              <a:xfrm>
                <a:off x="617" y="1694"/>
                <a:ext cx="633" cy="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900" b="1" dirty="0">
                    <a:solidFill>
                      <a:schemeClr val="bg1"/>
                    </a:solidFill>
                    <a:latin typeface="Arial" charset="0"/>
                  </a:rPr>
                  <a:t>Mem 1</a:t>
                </a:r>
                <a:endParaRPr lang="en-US" sz="900" dirty="0">
                  <a:solidFill>
                    <a:schemeClr val="bg1"/>
                  </a:solidFill>
                  <a:latin typeface="Arial" charset="0"/>
                </a:endParaRPr>
              </a:p>
            </p:txBody>
          </p:sp>
          <p:sp>
            <p:nvSpPr>
              <p:cNvPr id="100" name="Oval 45"/>
              <p:cNvSpPr>
                <a:spLocks noChangeArrowheads="1"/>
              </p:cNvSpPr>
              <p:nvPr/>
            </p:nvSpPr>
            <p:spPr bwMode="auto">
              <a:xfrm>
                <a:off x="178" y="1561"/>
                <a:ext cx="432" cy="581"/>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103" name="Text Box 54"/>
              <p:cNvSpPr txBox="1">
                <a:spLocks noChangeArrowheads="1"/>
              </p:cNvSpPr>
              <p:nvPr/>
            </p:nvSpPr>
            <p:spPr bwMode="auto">
              <a:xfrm>
                <a:off x="636" y="2205"/>
                <a:ext cx="61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rgbClr val="FF0000"/>
                    </a:solidFill>
                    <a:latin typeface="Comic Sans MS" charset="0"/>
                  </a:rPr>
                  <a:t>Node1</a:t>
                </a:r>
                <a:endParaRPr lang="en-US" sz="800" dirty="0">
                  <a:solidFill>
                    <a:srgbClr val="FF0000"/>
                  </a:solidFill>
                  <a:latin typeface="Comic Sans MS" charset="0"/>
                </a:endParaRPr>
              </a:p>
            </p:txBody>
          </p:sp>
          <p:sp>
            <p:nvSpPr>
              <p:cNvPr id="104" name="Oval 55"/>
              <p:cNvSpPr>
                <a:spLocks noChangeArrowheads="1"/>
              </p:cNvSpPr>
              <p:nvPr/>
            </p:nvSpPr>
            <p:spPr bwMode="auto">
              <a:xfrm>
                <a:off x="1728" y="2016"/>
                <a:ext cx="1872" cy="9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105" name="Text Box 56"/>
              <p:cNvSpPr txBox="1">
                <a:spLocks noChangeArrowheads="1"/>
              </p:cNvSpPr>
              <p:nvPr/>
            </p:nvSpPr>
            <p:spPr bwMode="auto">
              <a:xfrm>
                <a:off x="2062" y="2168"/>
                <a:ext cx="1157"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600" b="1" dirty="0">
                    <a:latin typeface="Arial" charset="0"/>
                  </a:rPr>
                  <a:t>Network</a:t>
                </a:r>
                <a:endParaRPr lang="en-US" sz="1600" dirty="0">
                  <a:latin typeface="Arial" charset="0"/>
                </a:endParaRPr>
              </a:p>
            </p:txBody>
          </p:sp>
          <p:sp>
            <p:nvSpPr>
              <p:cNvPr id="106" name="Line 57"/>
              <p:cNvSpPr>
                <a:spLocks noChangeShapeType="1"/>
              </p:cNvSpPr>
              <p:nvPr/>
            </p:nvSpPr>
            <p:spPr bwMode="auto">
              <a:xfrm flipV="1">
                <a:off x="1584" y="2592"/>
                <a:ext cx="192"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7" name="Line 58"/>
              <p:cNvSpPr>
                <a:spLocks noChangeShapeType="1"/>
              </p:cNvSpPr>
              <p:nvPr/>
            </p:nvSpPr>
            <p:spPr bwMode="auto">
              <a:xfrm>
                <a:off x="1632" y="220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8" name="Line 59"/>
              <p:cNvSpPr>
                <a:spLocks noChangeShapeType="1"/>
              </p:cNvSpPr>
              <p:nvPr/>
            </p:nvSpPr>
            <p:spPr bwMode="auto">
              <a:xfrm flipH="1">
                <a:off x="3552" y="2208"/>
                <a:ext cx="144" cy="14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9" name="Line 60"/>
              <p:cNvSpPr>
                <a:spLocks noChangeShapeType="1"/>
              </p:cNvSpPr>
              <p:nvPr/>
            </p:nvSpPr>
            <p:spPr bwMode="auto">
              <a:xfrm flipH="1" flipV="1">
                <a:off x="3552" y="2640"/>
                <a:ext cx="96" cy="9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grpSp>
        <p:sp>
          <p:nvSpPr>
            <p:cNvPr id="56" name="Rectangle 61"/>
            <p:cNvSpPr>
              <a:spLocks noChangeArrowheads="1"/>
            </p:cNvSpPr>
            <p:nvPr/>
          </p:nvSpPr>
          <p:spPr bwMode="auto">
            <a:xfrm>
              <a:off x="6215037" y="2012899"/>
              <a:ext cx="2301215" cy="64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1200" b="1" dirty="0">
                  <a:solidFill>
                    <a:srgbClr val="008000"/>
                  </a:solidFill>
                </a:rPr>
                <a:t>Shared Memory</a:t>
              </a:r>
            </a:p>
          </p:txBody>
        </p:sp>
        <p:sp>
          <p:nvSpPr>
            <p:cNvPr id="57" name="Rectangle 62"/>
            <p:cNvSpPr>
              <a:spLocks noChangeArrowheads="1"/>
            </p:cNvSpPr>
            <p:nvPr/>
          </p:nvSpPr>
          <p:spPr bwMode="auto">
            <a:xfrm>
              <a:off x="152400" y="1447800"/>
              <a:ext cx="8686800" cy="4419600"/>
            </a:xfrm>
            <a:prstGeom prst="rect">
              <a:avLst/>
            </a:prstGeom>
            <a:noFill/>
            <a:ln w="2857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8" name="Rectangle 63"/>
            <p:cNvSpPr>
              <a:spLocks noChangeArrowheads="1"/>
            </p:cNvSpPr>
            <p:nvPr/>
          </p:nvSpPr>
          <p:spPr bwMode="auto">
            <a:xfrm>
              <a:off x="5943600" y="1981200"/>
              <a:ext cx="2590800" cy="1752600"/>
            </a:xfrm>
            <a:prstGeom prst="rect">
              <a:avLst/>
            </a:prstGeom>
            <a:noFill/>
            <a:ln w="19050">
              <a:solidFill>
                <a:srgbClr val="008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59" name="Oval 45"/>
            <p:cNvSpPr>
              <a:spLocks noChangeArrowheads="1"/>
            </p:cNvSpPr>
            <p:nvPr/>
          </p:nvSpPr>
          <p:spPr bwMode="auto">
            <a:xfrm>
              <a:off x="228600" y="4392328"/>
              <a:ext cx="694150" cy="82848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60" name="Oval 45"/>
            <p:cNvSpPr>
              <a:spLocks noChangeArrowheads="1"/>
            </p:cNvSpPr>
            <p:nvPr/>
          </p:nvSpPr>
          <p:spPr bwMode="auto">
            <a:xfrm>
              <a:off x="1903104" y="4417275"/>
              <a:ext cx="667639" cy="828487"/>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61" name="Oval 45"/>
            <p:cNvSpPr>
              <a:spLocks noChangeArrowheads="1"/>
            </p:cNvSpPr>
            <p:nvPr/>
          </p:nvSpPr>
          <p:spPr bwMode="auto">
            <a:xfrm>
              <a:off x="6030058" y="2293308"/>
              <a:ext cx="631380" cy="82848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62" name="Oval 45"/>
            <p:cNvSpPr>
              <a:spLocks noChangeArrowheads="1"/>
            </p:cNvSpPr>
            <p:nvPr/>
          </p:nvSpPr>
          <p:spPr bwMode="auto">
            <a:xfrm>
              <a:off x="7676419" y="2293308"/>
              <a:ext cx="627184" cy="82848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64" name="Oval 45"/>
            <p:cNvSpPr>
              <a:spLocks noChangeArrowheads="1"/>
            </p:cNvSpPr>
            <p:nvPr/>
          </p:nvSpPr>
          <p:spPr bwMode="auto">
            <a:xfrm>
              <a:off x="5980370" y="4392328"/>
              <a:ext cx="705583" cy="752910"/>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78" name="Oval 45"/>
            <p:cNvSpPr>
              <a:spLocks noChangeArrowheads="1"/>
            </p:cNvSpPr>
            <p:nvPr/>
          </p:nvSpPr>
          <p:spPr bwMode="auto">
            <a:xfrm>
              <a:off x="7676419" y="4380029"/>
              <a:ext cx="627184" cy="740076"/>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dirty="0">
                <a:solidFill>
                  <a:schemeClr val="bg1"/>
                </a:solidFill>
                <a:latin typeface="Arial" charset="0"/>
              </a:endParaRPr>
            </a:p>
          </p:txBody>
        </p:sp>
        <p:sp>
          <p:nvSpPr>
            <p:cNvPr id="79" name="Text Box 50"/>
            <p:cNvSpPr txBox="1">
              <a:spLocks noChangeArrowheads="1"/>
            </p:cNvSpPr>
            <p:nvPr/>
          </p:nvSpPr>
          <p:spPr bwMode="auto">
            <a:xfrm>
              <a:off x="272928" y="4564185"/>
              <a:ext cx="649262" cy="3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81" name="Text Box 50"/>
            <p:cNvSpPr txBox="1">
              <a:spLocks noChangeArrowheads="1"/>
            </p:cNvSpPr>
            <p:nvPr/>
          </p:nvSpPr>
          <p:spPr bwMode="auto">
            <a:xfrm>
              <a:off x="6033951" y="4577131"/>
              <a:ext cx="919801" cy="3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82" name="Text Box 52"/>
            <p:cNvSpPr txBox="1">
              <a:spLocks noChangeArrowheads="1"/>
            </p:cNvSpPr>
            <p:nvPr/>
          </p:nvSpPr>
          <p:spPr bwMode="auto">
            <a:xfrm>
              <a:off x="2008591" y="4564185"/>
              <a:ext cx="600661" cy="3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84" name="Text Box 52"/>
            <p:cNvSpPr txBox="1">
              <a:spLocks noChangeArrowheads="1"/>
            </p:cNvSpPr>
            <p:nvPr/>
          </p:nvSpPr>
          <p:spPr bwMode="auto">
            <a:xfrm>
              <a:off x="7759735" y="4530847"/>
              <a:ext cx="650976" cy="353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grpSp>
      <p:sp>
        <p:nvSpPr>
          <p:cNvPr id="66" name="Text Box 50"/>
          <p:cNvSpPr txBox="1">
            <a:spLocks noChangeArrowheads="1"/>
          </p:cNvSpPr>
          <p:nvPr/>
        </p:nvSpPr>
        <p:spPr bwMode="auto">
          <a:xfrm>
            <a:off x="4377221" y="1950102"/>
            <a:ext cx="3417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P1</a:t>
            </a:r>
            <a:endParaRPr lang="en-US" sz="800" dirty="0">
              <a:solidFill>
                <a:schemeClr val="bg1"/>
              </a:solidFill>
              <a:latin typeface="Arial" charset="0"/>
            </a:endParaRPr>
          </a:p>
        </p:txBody>
      </p:sp>
      <p:sp>
        <p:nvSpPr>
          <p:cNvPr id="67" name="Text Box 50"/>
          <p:cNvSpPr txBox="1">
            <a:spLocks noChangeArrowheads="1"/>
          </p:cNvSpPr>
          <p:nvPr/>
        </p:nvSpPr>
        <p:spPr bwMode="auto">
          <a:xfrm>
            <a:off x="7364195" y="1866009"/>
            <a:ext cx="34171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P1</a:t>
            </a:r>
            <a:endParaRPr lang="en-US" sz="800" dirty="0">
              <a:solidFill>
                <a:schemeClr val="bg1"/>
              </a:solidFill>
              <a:latin typeface="Arial" charset="0"/>
            </a:endParaRPr>
          </a:p>
        </p:txBody>
      </p:sp>
      <p:sp>
        <p:nvSpPr>
          <p:cNvPr id="68" name="Text Box 52"/>
          <p:cNvSpPr txBox="1">
            <a:spLocks noChangeArrowheads="1"/>
          </p:cNvSpPr>
          <p:nvPr/>
        </p:nvSpPr>
        <p:spPr bwMode="auto">
          <a:xfrm>
            <a:off x="5258054" y="1950102"/>
            <a:ext cx="3161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P2</a:t>
            </a:r>
            <a:endParaRPr lang="en-US" sz="800" dirty="0">
              <a:solidFill>
                <a:schemeClr val="bg1"/>
              </a:solidFill>
              <a:latin typeface="Arial" charset="0"/>
            </a:endParaRPr>
          </a:p>
        </p:txBody>
      </p:sp>
      <p:sp>
        <p:nvSpPr>
          <p:cNvPr id="69" name="Text Box 52"/>
          <p:cNvSpPr txBox="1">
            <a:spLocks noChangeArrowheads="1"/>
          </p:cNvSpPr>
          <p:nvPr/>
        </p:nvSpPr>
        <p:spPr bwMode="auto">
          <a:xfrm>
            <a:off x="8257208" y="1885807"/>
            <a:ext cx="31613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P2</a:t>
            </a:r>
            <a:endParaRPr lang="en-US" sz="800" dirty="0">
              <a:solidFill>
                <a:schemeClr val="bg1"/>
              </a:solidFill>
              <a:latin typeface="Arial" charset="0"/>
            </a:endParaRPr>
          </a:p>
        </p:txBody>
      </p:sp>
      <p:sp>
        <p:nvSpPr>
          <p:cNvPr id="70" name="Text Box 8"/>
          <p:cNvSpPr txBox="1">
            <a:spLocks noChangeArrowheads="1"/>
          </p:cNvSpPr>
          <p:nvPr/>
        </p:nvSpPr>
        <p:spPr bwMode="auto">
          <a:xfrm>
            <a:off x="7652488" y="1858461"/>
            <a:ext cx="5822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000" b="1" dirty="0">
                <a:solidFill>
                  <a:schemeClr val="bg1"/>
                </a:solidFill>
                <a:latin typeface="Arial" charset="0"/>
              </a:rPr>
              <a:t>Mem 2</a:t>
            </a:r>
            <a:endParaRPr lang="en-US" sz="1000" dirty="0">
              <a:solidFill>
                <a:schemeClr val="bg1"/>
              </a:solidFill>
              <a:latin typeface="Arial" charset="0"/>
            </a:endParaRPr>
          </a:p>
        </p:txBody>
      </p:sp>
      <p:sp>
        <p:nvSpPr>
          <p:cNvPr id="7" name="TextBox 6"/>
          <p:cNvSpPr txBox="1"/>
          <p:nvPr/>
        </p:nvSpPr>
        <p:spPr>
          <a:xfrm>
            <a:off x="3688538" y="5822789"/>
            <a:ext cx="2129109" cy="276999"/>
          </a:xfrm>
          <a:prstGeom prst="rect">
            <a:avLst/>
          </a:prstGeom>
          <a:noFill/>
        </p:spPr>
        <p:txBody>
          <a:bodyPr wrap="none" rtlCol="0">
            <a:spAutoFit/>
          </a:bodyPr>
          <a:lstStyle/>
          <a:p>
            <a:r>
              <a:rPr lang="en-US" sz="1200" dirty="0">
                <a:solidFill>
                  <a:srgbClr val="C00000"/>
                </a:solidFill>
                <a:latin typeface="Arial" charset="0"/>
              </a:rPr>
              <a:t>Distributed Shared Memory</a:t>
            </a:r>
            <a:endParaRPr lang="en-US" sz="1200" dirty="0">
              <a:solidFill>
                <a:srgbClr val="C00000"/>
              </a:solidFill>
            </a:endParaRPr>
          </a:p>
        </p:txBody>
      </p:sp>
      <p:pic>
        <p:nvPicPr>
          <p:cNvPr id="65" name="Picture 64">
            <a:extLst>
              <a:ext uri="{FF2B5EF4-FFF2-40B4-BE49-F238E27FC236}">
                <a16:creationId xmlns:a16="http://schemas.microsoft.com/office/drawing/2014/main" id="{16970843-D27A-6C44-A5C9-397091AF25D5}"/>
              </a:ext>
            </a:extLst>
          </p:cNvPr>
          <p:cNvPicPr>
            <a:picLocks noChangeAspect="1"/>
          </p:cNvPicPr>
          <p:nvPr/>
        </p:nvPicPr>
        <p:blipFill>
          <a:blip r:embed="rId3"/>
          <a:stretch>
            <a:fillRect/>
          </a:stretch>
        </p:blipFill>
        <p:spPr>
          <a:xfrm>
            <a:off x="2490787" y="6278504"/>
            <a:ext cx="4162425" cy="449542"/>
          </a:xfrm>
          <a:prstGeom prst="rect">
            <a:avLst/>
          </a:prstGeom>
        </p:spPr>
      </p:pic>
      <p:sp>
        <p:nvSpPr>
          <p:cNvPr id="71" name="Text Box 50">
            <a:extLst>
              <a:ext uri="{FF2B5EF4-FFF2-40B4-BE49-F238E27FC236}">
                <a16:creationId xmlns:a16="http://schemas.microsoft.com/office/drawing/2014/main" id="{5CA5A0B4-5A94-3C48-82F0-35474A7A2671}"/>
              </a:ext>
            </a:extLst>
          </p:cNvPr>
          <p:cNvSpPr txBox="1">
            <a:spLocks noChangeArrowheads="1"/>
          </p:cNvSpPr>
          <p:nvPr/>
        </p:nvSpPr>
        <p:spPr bwMode="auto">
          <a:xfrm>
            <a:off x="2103223" y="2659206"/>
            <a:ext cx="3875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72" name="Text Box 50">
            <a:extLst>
              <a:ext uri="{FF2B5EF4-FFF2-40B4-BE49-F238E27FC236}">
                <a16:creationId xmlns:a16="http://schemas.microsoft.com/office/drawing/2014/main" id="{E1B57238-7819-E04C-9D8A-A9E2B5E917B9}"/>
              </a:ext>
            </a:extLst>
          </p:cNvPr>
          <p:cNvSpPr txBox="1">
            <a:spLocks noChangeArrowheads="1"/>
          </p:cNvSpPr>
          <p:nvPr/>
        </p:nvSpPr>
        <p:spPr bwMode="auto">
          <a:xfrm>
            <a:off x="5470594" y="2567057"/>
            <a:ext cx="3875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73" name="Text Box 8">
            <a:extLst>
              <a:ext uri="{FF2B5EF4-FFF2-40B4-BE49-F238E27FC236}">
                <a16:creationId xmlns:a16="http://schemas.microsoft.com/office/drawing/2014/main" id="{683D60DA-F2ED-7640-801F-EE4A14B33613}"/>
              </a:ext>
            </a:extLst>
          </p:cNvPr>
          <p:cNvSpPr txBox="1">
            <a:spLocks noChangeArrowheads="1"/>
          </p:cNvSpPr>
          <p:nvPr/>
        </p:nvSpPr>
        <p:spPr bwMode="auto">
          <a:xfrm>
            <a:off x="5826420" y="2571496"/>
            <a:ext cx="5822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1000" b="1" dirty="0">
                <a:solidFill>
                  <a:schemeClr val="bg1"/>
                </a:solidFill>
                <a:latin typeface="Arial" charset="0"/>
              </a:rPr>
              <a:t>Mem 2</a:t>
            </a:r>
            <a:endParaRPr lang="en-US" sz="1000" dirty="0">
              <a:solidFill>
                <a:schemeClr val="bg1"/>
              </a:solidFill>
              <a:latin typeface="Arial" charset="0"/>
            </a:endParaRPr>
          </a:p>
        </p:txBody>
      </p:sp>
      <p:sp>
        <p:nvSpPr>
          <p:cNvPr id="74" name="Text Box 52">
            <a:extLst>
              <a:ext uri="{FF2B5EF4-FFF2-40B4-BE49-F238E27FC236}">
                <a16:creationId xmlns:a16="http://schemas.microsoft.com/office/drawing/2014/main" id="{EE616D0B-E198-654E-8988-614B316167A1}"/>
              </a:ext>
            </a:extLst>
          </p:cNvPr>
          <p:cNvSpPr txBox="1">
            <a:spLocks noChangeArrowheads="1"/>
          </p:cNvSpPr>
          <p:nvPr/>
        </p:nvSpPr>
        <p:spPr bwMode="auto">
          <a:xfrm>
            <a:off x="6493983" y="2583048"/>
            <a:ext cx="3885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75" name="Text Box 52">
            <a:extLst>
              <a:ext uri="{FF2B5EF4-FFF2-40B4-BE49-F238E27FC236}">
                <a16:creationId xmlns:a16="http://schemas.microsoft.com/office/drawing/2014/main" id="{B73571BE-99F2-1648-B8D2-42EC3D00140E}"/>
              </a:ext>
            </a:extLst>
          </p:cNvPr>
          <p:cNvSpPr txBox="1">
            <a:spLocks noChangeArrowheads="1"/>
          </p:cNvSpPr>
          <p:nvPr/>
        </p:nvSpPr>
        <p:spPr bwMode="auto">
          <a:xfrm>
            <a:off x="3118375" y="2683664"/>
            <a:ext cx="38853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800" b="1" dirty="0">
                <a:solidFill>
                  <a:schemeClr val="bg1"/>
                </a:solidFill>
                <a:latin typeface="Arial" charset="0"/>
              </a:rPr>
              <a:t>P</a:t>
            </a:r>
            <a:endParaRPr lang="en-US" sz="800" dirty="0">
              <a:solidFill>
                <a:schemeClr val="bg1"/>
              </a:solidFill>
              <a:latin typeface="Arial" charset="0"/>
            </a:endParaRPr>
          </a:p>
        </p:txBody>
      </p:sp>
      <p:sp>
        <p:nvSpPr>
          <p:cNvPr id="8" name="Curved Left Arrow 7">
            <a:extLst>
              <a:ext uri="{FF2B5EF4-FFF2-40B4-BE49-F238E27FC236}">
                <a16:creationId xmlns:a16="http://schemas.microsoft.com/office/drawing/2014/main" id="{B9C03F7D-BDA4-B84A-8A34-63FDADBF1EDC}"/>
              </a:ext>
            </a:extLst>
          </p:cNvPr>
          <p:cNvSpPr/>
          <p:nvPr/>
        </p:nvSpPr>
        <p:spPr>
          <a:xfrm>
            <a:off x="7001850" y="1885807"/>
            <a:ext cx="947248" cy="2071797"/>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a:extLst>
              <a:ext uri="{FF2B5EF4-FFF2-40B4-BE49-F238E27FC236}">
                <a16:creationId xmlns:a16="http://schemas.microsoft.com/office/drawing/2014/main" id="{06CC4F02-527D-A949-AE7F-EBD116F2BBE6}"/>
              </a:ext>
            </a:extLst>
          </p:cNvPr>
          <p:cNvPicPr>
            <a:picLocks noChangeAspect="1"/>
          </p:cNvPicPr>
          <p:nvPr/>
        </p:nvPicPr>
        <p:blipFill rotWithShape="1">
          <a:blip r:embed="rId4"/>
          <a:srcRect l="34452" t="24780" r="33712" b="23735"/>
          <a:stretch/>
        </p:blipFill>
        <p:spPr>
          <a:xfrm>
            <a:off x="5394125" y="1047465"/>
            <a:ext cx="1562686" cy="1863500"/>
          </a:xfrm>
          <a:prstGeom prst="rect">
            <a:avLst/>
          </a:prstGeom>
        </p:spPr>
      </p:pic>
      <p:sp>
        <p:nvSpPr>
          <p:cNvPr id="76" name="Text Box 44">
            <a:extLst>
              <a:ext uri="{FF2B5EF4-FFF2-40B4-BE49-F238E27FC236}">
                <a16:creationId xmlns:a16="http://schemas.microsoft.com/office/drawing/2014/main" id="{3F5024EA-0001-6F41-9023-1B6178FB6E52}"/>
              </a:ext>
            </a:extLst>
          </p:cNvPr>
          <p:cNvSpPr txBox="1">
            <a:spLocks noChangeArrowheads="1"/>
          </p:cNvSpPr>
          <p:nvPr/>
        </p:nvSpPr>
        <p:spPr bwMode="auto">
          <a:xfrm>
            <a:off x="5859267" y="3714635"/>
            <a:ext cx="54373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l" eaLnBrk="1" hangingPunct="1"/>
            <a:r>
              <a:rPr lang="en-US" sz="900" b="1" dirty="0">
                <a:solidFill>
                  <a:schemeClr val="bg1"/>
                </a:solidFill>
                <a:latin typeface="Arial" charset="0"/>
              </a:rPr>
              <a:t>Mem 2</a:t>
            </a:r>
            <a:endParaRPr lang="en-US" sz="900" dirty="0">
              <a:solidFill>
                <a:schemeClr val="bg1"/>
              </a:solidFill>
              <a:latin typeface="Arial" charset="0"/>
            </a:endParaRPr>
          </a:p>
        </p:txBody>
      </p:sp>
    </p:spTree>
    <p:extLst>
      <p:ext uri="{BB962C8B-B14F-4D97-AF65-F5344CB8AC3E}">
        <p14:creationId xmlns:p14="http://schemas.microsoft.com/office/powerpoint/2010/main" val="1446648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The RCC compute cluster</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8</a:t>
            </a:fld>
            <a:endParaRPr lang="en-US" sz="1400" dirty="0">
              <a:solidFill>
                <a:schemeClr val="bg1"/>
              </a:solidFill>
              <a:latin typeface="Arial"/>
              <a:cs typeface="Arial"/>
            </a:endParaRPr>
          </a:p>
        </p:txBody>
      </p:sp>
      <p:pic>
        <p:nvPicPr>
          <p:cNvPr id="3" name="Picture 2" descr="IMG_916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304" y="1223425"/>
            <a:ext cx="3048000" cy="4064000"/>
          </a:xfrm>
          <a:prstGeom prst="roundRect">
            <a:avLst>
              <a:gd name="adj" fmla="val 8594"/>
            </a:avLst>
          </a:prstGeom>
          <a:solidFill>
            <a:srgbClr val="FFFFFF">
              <a:shade val="85000"/>
            </a:srgbClr>
          </a:solidFill>
          <a:ln w="38100" cmpd="sng">
            <a:solidFill>
              <a:schemeClr val="tx1"/>
            </a:solidFill>
          </a:ln>
          <a:effectLst>
            <a:outerShdw blurRad="50800" dist="38100" dir="5400000" algn="t" rotWithShape="0">
              <a:prstClr val="black">
                <a:alpha val="40000"/>
              </a:prstClr>
            </a:outerShdw>
          </a:effectLst>
        </p:spPr>
      </p:pic>
      <p:sp>
        <p:nvSpPr>
          <p:cNvPr id="7" name="Content Placeholder 2"/>
          <p:cNvSpPr>
            <a:spLocks noGrp="1"/>
          </p:cNvSpPr>
          <p:nvPr/>
        </p:nvSpPr>
        <p:spPr>
          <a:xfrm>
            <a:off x="-152400" y="1371600"/>
            <a:ext cx="6629400" cy="5165224"/>
          </a:xfrm>
          <a:prstGeom prst="rect">
            <a:avLst/>
          </a:prstGeom>
          <a:noFill/>
          <a:ln>
            <a:no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b="1" kern="1200" dirty="0">
                <a:solidFill>
                  <a:srgbClr val="C00000"/>
                </a:solidFill>
              </a:rPr>
              <a:t>          367 nodes total</a:t>
            </a:r>
          </a:p>
          <a:p>
            <a:pPr lvl="1"/>
            <a:r>
              <a:rPr lang="en-US" sz="1800" b="1" dirty="0"/>
              <a:t>342</a:t>
            </a:r>
            <a:r>
              <a:rPr lang="en-US" sz="1800" kern="1200" dirty="0"/>
              <a:t> tightly coupled </a:t>
            </a:r>
            <a:r>
              <a:rPr lang="en-US" sz="1800" dirty="0"/>
              <a:t>Broadwell</a:t>
            </a:r>
            <a:r>
              <a:rPr lang="en-US" sz="1800" kern="1200" dirty="0"/>
              <a:t> nodes ( 10,360 cores)</a:t>
            </a:r>
          </a:p>
          <a:p>
            <a:pPr marL="457200" lvl="1" indent="0">
              <a:buNone/>
            </a:pPr>
            <a:r>
              <a:rPr lang="en-US" sz="1800" dirty="0"/>
              <a:t>      Two intel E5-2680v4 processors per node (14 core/proc)</a:t>
            </a:r>
            <a:endParaRPr lang="en-US" sz="1800" kern="1200" dirty="0"/>
          </a:p>
          <a:p>
            <a:pPr marL="457200" lvl="1" indent="0">
              <a:buNone/>
            </a:pPr>
            <a:r>
              <a:rPr lang="en-US" sz="1800" dirty="0"/>
              <a:t>      155 nodes have EDR network card</a:t>
            </a:r>
          </a:p>
          <a:p>
            <a:pPr marL="457200" lvl="1" indent="0">
              <a:buNone/>
            </a:pPr>
            <a:r>
              <a:rPr lang="en-US" sz="1800" kern="1200" dirty="0"/>
              <a:t>      187</a:t>
            </a:r>
            <a:r>
              <a:rPr lang="en-US" sz="1800" dirty="0"/>
              <a:t> nodes have FDR network card</a:t>
            </a:r>
            <a:endParaRPr lang="en-US" sz="1800" kern="1200" dirty="0"/>
          </a:p>
          <a:p>
            <a:pPr lvl="1"/>
            <a:r>
              <a:rPr lang="en-US" sz="1800" b="1" dirty="0"/>
              <a:t>6</a:t>
            </a:r>
            <a:r>
              <a:rPr lang="en-US" sz="1800" kern="1200" dirty="0">
                <a:solidFill>
                  <a:srgbClr val="FF0000"/>
                </a:solidFill>
              </a:rPr>
              <a:t> </a:t>
            </a:r>
            <a:r>
              <a:rPr lang="en-US" sz="1800" kern="1200" dirty="0">
                <a:solidFill>
                  <a:srgbClr val="000000"/>
                </a:solidFill>
              </a:rPr>
              <a:t>NVidia Tesla K80 GPU nodes (4 GPU cards/node)</a:t>
            </a:r>
          </a:p>
          <a:p>
            <a:pPr lvl="1"/>
            <a:r>
              <a:rPr lang="en-US" sz="1800" b="1" kern="1200" dirty="0">
                <a:solidFill>
                  <a:srgbClr val="000000"/>
                </a:solidFill>
              </a:rPr>
              <a:t>5 </a:t>
            </a:r>
            <a:r>
              <a:rPr lang="en-US" sz="1800" kern="1200" dirty="0">
                <a:solidFill>
                  <a:srgbClr val="FF0000"/>
                </a:solidFill>
              </a:rPr>
              <a:t> </a:t>
            </a:r>
            <a:r>
              <a:rPr lang="en-US" sz="1800" kern="1200" dirty="0"/>
              <a:t>large </a:t>
            </a:r>
            <a:r>
              <a:rPr lang="en-US" sz="1800" kern="1200" dirty="0">
                <a:solidFill>
                  <a:srgbClr val="000000"/>
                </a:solidFill>
              </a:rPr>
              <a:t>shared memory nodes (</a:t>
            </a:r>
            <a:r>
              <a:rPr lang="en-US" sz="1800" dirty="0">
                <a:solidFill>
                  <a:srgbClr val="000000"/>
                </a:solidFill>
              </a:rPr>
              <a:t>512</a:t>
            </a:r>
            <a:r>
              <a:rPr lang="en-US" sz="1800" kern="1200" dirty="0">
                <a:solidFill>
                  <a:srgbClr val="000000"/>
                </a:solidFill>
              </a:rPr>
              <a:t>GB each) </a:t>
            </a:r>
          </a:p>
          <a:p>
            <a:pPr lvl="1"/>
            <a:r>
              <a:rPr lang="en-US" sz="1800" b="1" dirty="0">
                <a:solidFill>
                  <a:srgbClr val="000000"/>
                </a:solidFill>
              </a:rPr>
              <a:t>14</a:t>
            </a:r>
            <a:r>
              <a:rPr lang="en-US" sz="1800" dirty="0">
                <a:solidFill>
                  <a:srgbClr val="000000"/>
                </a:solidFill>
              </a:rPr>
              <a:t> dual socket loosely-coupled Broadwell nodes</a:t>
            </a:r>
            <a:endParaRPr lang="en-US" sz="1800" kern="1200" dirty="0">
              <a:solidFill>
                <a:srgbClr val="000000"/>
              </a:solidFill>
            </a:endParaRPr>
          </a:p>
          <a:p>
            <a:pPr lvl="1"/>
            <a:endParaRPr lang="en-US" sz="1800" kern="1200" dirty="0">
              <a:solidFill>
                <a:srgbClr val="000000"/>
              </a:solidFill>
            </a:endParaRPr>
          </a:p>
          <a:p>
            <a:pPr marL="0" indent="0">
              <a:buNone/>
            </a:pPr>
            <a:r>
              <a:rPr lang="en-US" sz="2000" b="1" kern="1200" dirty="0">
                <a:solidFill>
                  <a:srgbClr val="000000"/>
                </a:solidFill>
              </a:rPr>
              <a:t>        </a:t>
            </a:r>
            <a:r>
              <a:rPr lang="en-US" sz="2200" b="1" dirty="0">
                <a:solidFill>
                  <a:srgbClr val="000000"/>
                </a:solidFill>
              </a:rPr>
              <a:t>Cluster Partnership Program: </a:t>
            </a:r>
            <a:r>
              <a:rPr lang="en-US" sz="2000" b="1" dirty="0">
                <a:solidFill>
                  <a:srgbClr val="000000"/>
                </a:solidFill>
              </a:rPr>
              <a:t>1000+ nodes</a:t>
            </a:r>
          </a:p>
          <a:p>
            <a:pPr lvl="1">
              <a:buFont typeface="Arial" charset="0"/>
              <a:buChar char="•"/>
            </a:pPr>
            <a:r>
              <a:rPr lang="en-US" sz="1800" b="1" dirty="0">
                <a:solidFill>
                  <a:srgbClr val="000000"/>
                </a:solidFill>
              </a:rPr>
              <a:t>900+</a:t>
            </a:r>
            <a:r>
              <a:rPr lang="en-US" sz="1800" dirty="0">
                <a:solidFill>
                  <a:srgbClr val="000000"/>
                </a:solidFill>
              </a:rPr>
              <a:t> tightly coupled </a:t>
            </a:r>
            <a:r>
              <a:rPr lang="en-US" sz="1800" dirty="0" err="1">
                <a:solidFill>
                  <a:srgbClr val="000000"/>
                </a:solidFill>
              </a:rPr>
              <a:t>infiniband</a:t>
            </a:r>
            <a:r>
              <a:rPr lang="en-US" sz="1800" dirty="0">
                <a:solidFill>
                  <a:srgbClr val="000000"/>
                </a:solidFill>
              </a:rPr>
              <a:t> nodes</a:t>
            </a:r>
          </a:p>
          <a:p>
            <a:pPr lvl="1">
              <a:buFont typeface="Arial" charset="0"/>
              <a:buChar char="•"/>
            </a:pPr>
            <a:r>
              <a:rPr lang="en-US" sz="1800" b="1" dirty="0">
                <a:solidFill>
                  <a:srgbClr val="000000"/>
                </a:solidFill>
              </a:rPr>
              <a:t>20+ </a:t>
            </a:r>
            <a:r>
              <a:rPr lang="en-US" sz="1800" dirty="0">
                <a:solidFill>
                  <a:srgbClr val="000000"/>
                </a:solidFill>
              </a:rPr>
              <a:t>Big memory nodes </a:t>
            </a:r>
          </a:p>
          <a:p>
            <a:pPr lvl="1">
              <a:buFont typeface="Arial" charset="0"/>
              <a:buChar char="•"/>
            </a:pPr>
            <a:r>
              <a:rPr lang="en-US" sz="1800" b="1" dirty="0">
                <a:solidFill>
                  <a:srgbClr val="000000"/>
                </a:solidFill>
              </a:rPr>
              <a:t>100+</a:t>
            </a:r>
            <a:r>
              <a:rPr lang="en-US" sz="1800" dirty="0">
                <a:solidFill>
                  <a:srgbClr val="000000"/>
                </a:solidFill>
              </a:rPr>
              <a:t> Nvidia GPU nodes</a:t>
            </a:r>
          </a:p>
          <a:p>
            <a:pPr marL="457200" lvl="1" indent="0">
              <a:buNone/>
            </a:pPr>
            <a:endParaRPr lang="en-US" sz="1800" kern="1200" dirty="0">
              <a:solidFill>
                <a:srgbClr val="000000"/>
              </a:solidFill>
            </a:endParaRPr>
          </a:p>
          <a:p>
            <a:pPr marL="0" indent="0">
              <a:buNone/>
            </a:pPr>
            <a:r>
              <a:rPr lang="en-US" sz="2000" b="1" kern="1200" dirty="0">
                <a:solidFill>
                  <a:srgbClr val="000000"/>
                </a:solidFill>
              </a:rPr>
              <a:t>	</a:t>
            </a:r>
            <a:endParaRPr lang="en-US" sz="1800" kern="1200" dirty="0">
              <a:solidFill>
                <a:srgbClr val="000000"/>
              </a:solidFill>
            </a:endParaRPr>
          </a:p>
        </p:txBody>
      </p:sp>
      <p:sp>
        <p:nvSpPr>
          <p:cNvPr id="10" name="TextBox 9"/>
          <p:cNvSpPr txBox="1"/>
          <p:nvPr/>
        </p:nvSpPr>
        <p:spPr>
          <a:xfrm>
            <a:off x="304800" y="926068"/>
            <a:ext cx="2666240" cy="430887"/>
          </a:xfrm>
          <a:prstGeom prst="rect">
            <a:avLst/>
          </a:prstGeom>
          <a:noFill/>
        </p:spPr>
        <p:txBody>
          <a:bodyPr wrap="none" rtlCol="0">
            <a:spAutoFit/>
          </a:bodyPr>
          <a:lstStyle/>
          <a:p>
            <a:r>
              <a:rPr lang="en-US" sz="2200" b="1" u="sng" dirty="0"/>
              <a:t>Computing hardware</a:t>
            </a:r>
          </a:p>
        </p:txBody>
      </p:sp>
      <p:sp>
        <p:nvSpPr>
          <p:cNvPr id="11" name="TextBox 10"/>
          <p:cNvSpPr txBox="1"/>
          <p:nvPr/>
        </p:nvSpPr>
        <p:spPr>
          <a:xfrm>
            <a:off x="5980047" y="5287425"/>
            <a:ext cx="3060646" cy="707886"/>
          </a:xfrm>
          <a:prstGeom prst="rect">
            <a:avLst/>
          </a:prstGeom>
          <a:noFill/>
        </p:spPr>
        <p:txBody>
          <a:bodyPr wrap="none" rtlCol="0">
            <a:spAutoFit/>
          </a:bodyPr>
          <a:lstStyle/>
          <a:p>
            <a:pPr algn="ctr"/>
            <a:r>
              <a:rPr lang="en-US" sz="2000" b="1" kern="1200" dirty="0">
                <a:solidFill>
                  <a:srgbClr val="0070C0"/>
                </a:solidFill>
              </a:rPr>
              <a:t>RCC Manages 1515 nodes </a:t>
            </a:r>
          </a:p>
          <a:p>
            <a:pPr algn="ctr"/>
            <a:r>
              <a:rPr lang="en-US" sz="2000" b="1" kern="1200" dirty="0">
                <a:solidFill>
                  <a:srgbClr val="0070C0"/>
                </a:solidFill>
              </a:rPr>
              <a:t>(</a:t>
            </a:r>
            <a:r>
              <a:rPr lang="en-US" sz="2000" b="1" dirty="0">
                <a:solidFill>
                  <a:srgbClr val="0070C0"/>
                </a:solidFill>
              </a:rPr>
              <a:t>35,904</a:t>
            </a:r>
            <a:r>
              <a:rPr lang="en-US" sz="2000" b="1" kern="1200" dirty="0">
                <a:solidFill>
                  <a:srgbClr val="0070C0"/>
                </a:solidFill>
              </a:rPr>
              <a:t> cores) </a:t>
            </a:r>
          </a:p>
        </p:txBody>
      </p:sp>
      <p:pic>
        <p:nvPicPr>
          <p:cNvPr id="13" name="Picture 12">
            <a:extLst>
              <a:ext uri="{FF2B5EF4-FFF2-40B4-BE49-F238E27FC236}">
                <a16:creationId xmlns:a16="http://schemas.microsoft.com/office/drawing/2014/main" id="{F6E8E9CE-A1E5-404C-8686-91EBE30BB95F}"/>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597010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10227258"/>
              </p:ext>
            </p:extLst>
          </p:nvPr>
        </p:nvGraphicFramePr>
        <p:xfrm>
          <a:off x="451945" y="1289957"/>
          <a:ext cx="8234855" cy="1829210"/>
        </p:xfrm>
        <a:graphic>
          <a:graphicData uri="http://schemas.openxmlformats.org/drawingml/2006/table">
            <a:tbl>
              <a:tblPr firstRow="1" bandRow="1">
                <a:tableStyleId>{46F890A9-2807-4EBB-B81D-B2AA78EC7F39}</a:tableStyleId>
              </a:tblPr>
              <a:tblGrid>
                <a:gridCol w="1472763">
                  <a:extLst>
                    <a:ext uri="{9D8B030D-6E8A-4147-A177-3AD203B41FA5}">
                      <a16:colId xmlns:a16="http://schemas.microsoft.com/office/drawing/2014/main" val="20000"/>
                    </a:ext>
                  </a:extLst>
                </a:gridCol>
                <a:gridCol w="2710303">
                  <a:extLst>
                    <a:ext uri="{9D8B030D-6E8A-4147-A177-3AD203B41FA5}">
                      <a16:colId xmlns:a16="http://schemas.microsoft.com/office/drawing/2014/main" val="20001"/>
                    </a:ext>
                  </a:extLst>
                </a:gridCol>
                <a:gridCol w="1114756">
                  <a:extLst>
                    <a:ext uri="{9D8B030D-6E8A-4147-A177-3AD203B41FA5}">
                      <a16:colId xmlns:a16="http://schemas.microsoft.com/office/drawing/2014/main" val="20002"/>
                    </a:ext>
                  </a:extLst>
                </a:gridCol>
                <a:gridCol w="2937033">
                  <a:extLst>
                    <a:ext uri="{9D8B030D-6E8A-4147-A177-3AD203B41FA5}">
                      <a16:colId xmlns:a16="http://schemas.microsoft.com/office/drawing/2014/main" val="20003"/>
                    </a:ext>
                  </a:extLst>
                </a:gridCol>
              </a:tblGrid>
              <a:tr h="365842">
                <a:tc>
                  <a:txBody>
                    <a:bodyPr/>
                    <a:lstStyle/>
                    <a:p>
                      <a:r>
                        <a:rPr lang="en-US" sz="1800" dirty="0"/>
                        <a:t>Cores(Nodes)</a:t>
                      </a:r>
                    </a:p>
                  </a:txBody>
                  <a:tcPr marT="45730" marB="45730"/>
                </a:tc>
                <a:tc>
                  <a:txBody>
                    <a:bodyPr/>
                    <a:lstStyle/>
                    <a:p>
                      <a:r>
                        <a:rPr lang="en-US" sz="1800" dirty="0"/>
                        <a:t>CPU</a:t>
                      </a:r>
                    </a:p>
                  </a:txBody>
                  <a:tcPr marT="45730" marB="45730"/>
                </a:tc>
                <a:tc>
                  <a:txBody>
                    <a:bodyPr/>
                    <a:lstStyle/>
                    <a:p>
                      <a:r>
                        <a:rPr lang="en-US" sz="1800" dirty="0"/>
                        <a:t>Memory</a:t>
                      </a:r>
                    </a:p>
                  </a:txBody>
                  <a:tcPr marT="45730" marB="45730"/>
                </a:tc>
                <a:tc>
                  <a:txBody>
                    <a:bodyPr/>
                    <a:lstStyle/>
                    <a:p>
                      <a:r>
                        <a:rPr lang="en-US" sz="1800" dirty="0"/>
                        <a:t>Network</a:t>
                      </a:r>
                    </a:p>
                  </a:txBody>
                  <a:tcPr marT="45730" marB="45730"/>
                </a:tc>
                <a:extLst>
                  <a:ext uri="{0D108BD9-81ED-4DB2-BD59-A6C34878D82A}">
                    <a16:rowId xmlns:a16="http://schemas.microsoft.com/office/drawing/2014/main" val="10000"/>
                  </a:ext>
                </a:extLst>
              </a:tr>
              <a:tr h="365842">
                <a:tc>
                  <a:txBody>
                    <a:bodyPr/>
                    <a:lstStyle/>
                    <a:p>
                      <a:r>
                        <a:rPr lang="en-US" sz="1800" kern="1200" dirty="0">
                          <a:solidFill>
                            <a:schemeClr val="dk1"/>
                          </a:solidFill>
                          <a:latin typeface="+mn-lt"/>
                          <a:ea typeface="+mn-ea"/>
                          <a:cs typeface="+mn-cs"/>
                        </a:rPr>
                        <a:t>5236 (187) </a:t>
                      </a:r>
                    </a:p>
                  </a:txBody>
                  <a:tcPr marT="45730" marB="45730"/>
                </a:tc>
                <a:tc>
                  <a:txBody>
                    <a:bodyPr/>
                    <a:lstStyle/>
                    <a:p>
                      <a:r>
                        <a:rPr lang="en-US" sz="1800" dirty="0"/>
                        <a:t>2.4GHz Intel Broadwell</a:t>
                      </a:r>
                    </a:p>
                  </a:txBody>
                  <a:tcPr marT="45730" marB="45730"/>
                </a:tc>
                <a:tc>
                  <a:txBody>
                    <a:bodyPr/>
                    <a:lstStyle/>
                    <a:p>
                      <a:r>
                        <a:rPr lang="en-US" sz="1800" dirty="0"/>
                        <a:t>64GB</a:t>
                      </a:r>
                    </a:p>
                  </a:txBody>
                  <a:tcPr marT="45730" marB="45730"/>
                </a:tc>
                <a:tc>
                  <a:txBody>
                    <a:bodyPr/>
                    <a:lstStyle/>
                    <a:p>
                      <a:r>
                        <a:rPr lang="en-US" sz="1800" dirty="0"/>
                        <a:t>EDR 100Gbit/s </a:t>
                      </a:r>
                      <a:r>
                        <a:rPr lang="en-US" sz="1800" baseline="0" dirty="0"/>
                        <a:t>InfiniBand</a:t>
                      </a:r>
                      <a:endParaRPr lang="en-US" sz="1800" dirty="0"/>
                    </a:p>
                  </a:txBody>
                  <a:tcPr marT="45730" marB="45730"/>
                </a:tc>
                <a:extLst>
                  <a:ext uri="{0D108BD9-81ED-4DB2-BD59-A6C34878D82A}">
                    <a16:rowId xmlns:a16="http://schemas.microsoft.com/office/drawing/2014/main" val="10001"/>
                  </a:ext>
                </a:extLst>
              </a:tr>
              <a:tr h="365842">
                <a:tc>
                  <a:txBody>
                    <a:bodyPr/>
                    <a:lstStyle/>
                    <a:p>
                      <a:r>
                        <a:rPr lang="en-US" sz="1800" dirty="0"/>
                        <a:t>4,340</a:t>
                      </a:r>
                      <a:r>
                        <a:rPr lang="en-US" sz="1800" baseline="0" dirty="0"/>
                        <a:t> (155</a:t>
                      </a:r>
                      <a:r>
                        <a:rPr lang="en-US" sz="1800" dirty="0"/>
                        <a:t>)</a:t>
                      </a:r>
                    </a:p>
                  </a:txBody>
                  <a:tcPr marT="45730" marB="45730"/>
                </a:tc>
                <a:tc>
                  <a:txBody>
                    <a:bodyPr/>
                    <a:lstStyle/>
                    <a:p>
                      <a:r>
                        <a:rPr lang="en-US" sz="1800" dirty="0"/>
                        <a:t>2.4GHz Intel Broadwell</a:t>
                      </a:r>
                    </a:p>
                  </a:txBody>
                  <a:tcPr marT="45730" marB="45730"/>
                </a:tc>
                <a:tc>
                  <a:txBody>
                    <a:bodyPr/>
                    <a:lstStyle/>
                    <a:p>
                      <a:r>
                        <a:rPr lang="en-US" sz="1800" dirty="0"/>
                        <a:t>64GB</a:t>
                      </a:r>
                    </a:p>
                  </a:txBody>
                  <a:tcPr marT="45730" marB="4573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FDR14</a:t>
                      </a:r>
                      <a:r>
                        <a:rPr lang="en-US" sz="1800" baseline="0" dirty="0"/>
                        <a:t> 56Gbit/s InfiniBand</a:t>
                      </a:r>
                      <a:endParaRPr lang="en-US" sz="1800" dirty="0"/>
                    </a:p>
                  </a:txBody>
                  <a:tcPr marT="45730" marB="45730"/>
                </a:tc>
                <a:extLst>
                  <a:ext uri="{0D108BD9-81ED-4DB2-BD59-A6C34878D82A}">
                    <a16:rowId xmlns:a16="http://schemas.microsoft.com/office/drawing/2014/main" val="10002"/>
                  </a:ext>
                </a:extLst>
              </a:tr>
              <a:tr h="365842">
                <a:tc>
                  <a:txBody>
                    <a:bodyPr/>
                    <a:lstStyle/>
                    <a:p>
                      <a:r>
                        <a:rPr lang="en-US" sz="1800" dirty="0"/>
                        <a:t>140</a:t>
                      </a:r>
                      <a:r>
                        <a:rPr lang="en-US" sz="1800" baseline="0" dirty="0"/>
                        <a:t>    (5</a:t>
                      </a:r>
                      <a:r>
                        <a:rPr lang="en-US" sz="1800" dirty="0"/>
                        <a:t>)</a:t>
                      </a:r>
                    </a:p>
                  </a:txBody>
                  <a:tcPr marT="45709" marB="45709"/>
                </a:tc>
                <a:tc>
                  <a:txBody>
                    <a:bodyPr/>
                    <a:lstStyle/>
                    <a:p>
                      <a:r>
                        <a:rPr lang="en-US" sz="1800" dirty="0"/>
                        <a:t>2.4GHz Intel  Broadwell</a:t>
                      </a:r>
                    </a:p>
                  </a:txBody>
                  <a:tcPr marT="45709" marB="45709"/>
                </a:tc>
                <a:tc>
                  <a:txBody>
                    <a:bodyPr/>
                    <a:lstStyle/>
                    <a:p>
                      <a:r>
                        <a:rPr lang="en-US" sz="1800" dirty="0"/>
                        <a:t>512GB</a:t>
                      </a:r>
                    </a:p>
                  </a:txBody>
                  <a:tcPr marT="45709" marB="45709"/>
                </a:tc>
                <a:tc>
                  <a:txBody>
                    <a:bodyPr/>
                    <a:lstStyle/>
                    <a:p>
                      <a:r>
                        <a:rPr lang="en-US" sz="1800" dirty="0"/>
                        <a:t>FDR14</a:t>
                      </a:r>
                      <a:r>
                        <a:rPr lang="en-US" sz="1800" baseline="0" dirty="0"/>
                        <a:t> 56Gbit/s InfiniBand</a:t>
                      </a:r>
                    </a:p>
                  </a:txBody>
                  <a:tcPr marT="45709" marB="45709"/>
                </a:tc>
                <a:extLst>
                  <a:ext uri="{0D108BD9-81ED-4DB2-BD59-A6C34878D82A}">
                    <a16:rowId xmlns:a16="http://schemas.microsoft.com/office/drawing/2014/main" val="10003"/>
                  </a:ext>
                </a:extLst>
              </a:tr>
              <a:tr h="365842">
                <a:tc>
                  <a:txBody>
                    <a:bodyPr/>
                    <a:lstStyle/>
                    <a:p>
                      <a:r>
                        <a:rPr lang="en-US" sz="1800" baseline="0" dirty="0"/>
                        <a:t>504     (14</a:t>
                      </a:r>
                      <a:r>
                        <a:rPr lang="en-US" sz="1800" dirty="0"/>
                        <a:t>)</a:t>
                      </a:r>
                    </a:p>
                  </a:txBody>
                  <a:tcPr marT="45709" marB="45709"/>
                </a:tc>
                <a:tc>
                  <a:txBody>
                    <a:bodyPr/>
                    <a:lstStyle/>
                    <a:p>
                      <a:r>
                        <a:rPr lang="en-US" sz="1800" dirty="0"/>
                        <a:t>2.4GHz Intel  Broadwell</a:t>
                      </a:r>
                    </a:p>
                  </a:txBody>
                  <a:tcPr marT="45709" marB="45709"/>
                </a:tc>
                <a:tc>
                  <a:txBody>
                    <a:bodyPr/>
                    <a:lstStyle/>
                    <a:p>
                      <a:r>
                        <a:rPr lang="en-US" sz="1800" dirty="0"/>
                        <a:t>64GB</a:t>
                      </a:r>
                    </a:p>
                  </a:txBody>
                  <a:tcPr marT="45709" marB="45709"/>
                </a:tc>
                <a:tc>
                  <a:txBody>
                    <a:bodyPr/>
                    <a:lstStyle/>
                    <a:p>
                      <a:r>
                        <a:rPr lang="en-US" sz="1800" dirty="0"/>
                        <a:t>1 GigE</a:t>
                      </a:r>
                      <a:endParaRPr lang="en-US" sz="1800" baseline="0" dirty="0"/>
                    </a:p>
                  </a:txBody>
                  <a:tcPr marT="45709" marB="45709"/>
                </a:tc>
                <a:extLst>
                  <a:ext uri="{0D108BD9-81ED-4DB2-BD59-A6C34878D82A}">
                    <a16:rowId xmlns:a16="http://schemas.microsoft.com/office/drawing/2014/main" val="10004"/>
                  </a:ext>
                </a:extLst>
              </a:tr>
            </a:tbl>
          </a:graphicData>
        </a:graphic>
      </p:graphicFrame>
      <p:sp>
        <p:nvSpPr>
          <p:cNvPr id="28673" name="Title 1"/>
          <p:cNvSpPr>
            <a:spLocks noGrp="1"/>
          </p:cNvSpPr>
          <p:nvPr>
            <p:ph type="title"/>
          </p:nvPr>
        </p:nvSpPr>
        <p:spPr>
          <a:xfrm>
            <a:off x="457200" y="144489"/>
            <a:ext cx="8229600" cy="739975"/>
          </a:xfrm>
        </p:spPr>
        <p:txBody>
          <a:bodyPr>
            <a:normAutofit/>
          </a:bodyPr>
          <a:lstStyle/>
          <a:p>
            <a:pPr eaLnBrk="1" hangingPunct="1"/>
            <a:r>
              <a:rPr lang="en-US" sz="3600" b="1" dirty="0">
                <a:solidFill>
                  <a:srgbClr val="C00000"/>
                </a:solidFill>
                <a:latin typeface="Gotham Medium" charset="0"/>
                <a:cs typeface="Gotham Medium" charset="0"/>
              </a:rPr>
              <a:t>RCC Hardware: Midway2 (Shared)</a:t>
            </a:r>
          </a:p>
        </p:txBody>
      </p:sp>
      <p:graphicFrame>
        <p:nvGraphicFramePr>
          <p:cNvPr id="7" name="Content Placeholder 3"/>
          <p:cNvGraphicFramePr>
            <a:graphicFrameLocks/>
          </p:cNvGraphicFramePr>
          <p:nvPr/>
        </p:nvGraphicFramePr>
        <p:xfrm>
          <a:off x="457200" y="4297768"/>
          <a:ext cx="8229601" cy="1280116"/>
        </p:xfrm>
        <a:graphic>
          <a:graphicData uri="http://schemas.openxmlformats.org/drawingml/2006/table">
            <a:tbl>
              <a:tblPr firstRow="1" bandRow="1">
                <a:tableStyleId>{46F890A9-2807-4EBB-B81D-B2AA78EC7F39}</a:tableStyleId>
              </a:tblPr>
              <a:tblGrid>
                <a:gridCol w="1532974">
                  <a:extLst>
                    <a:ext uri="{9D8B030D-6E8A-4147-A177-3AD203B41FA5}">
                      <a16:colId xmlns:a16="http://schemas.microsoft.com/office/drawing/2014/main" val="20000"/>
                    </a:ext>
                  </a:extLst>
                </a:gridCol>
                <a:gridCol w="2697210">
                  <a:extLst>
                    <a:ext uri="{9D8B030D-6E8A-4147-A177-3AD203B41FA5}">
                      <a16:colId xmlns:a16="http://schemas.microsoft.com/office/drawing/2014/main" val="20001"/>
                    </a:ext>
                  </a:extLst>
                </a:gridCol>
                <a:gridCol w="1152206">
                  <a:extLst>
                    <a:ext uri="{9D8B030D-6E8A-4147-A177-3AD203B41FA5}">
                      <a16:colId xmlns:a16="http://schemas.microsoft.com/office/drawing/2014/main" val="20002"/>
                    </a:ext>
                  </a:extLst>
                </a:gridCol>
                <a:gridCol w="2847211">
                  <a:extLst>
                    <a:ext uri="{9D8B030D-6E8A-4147-A177-3AD203B41FA5}">
                      <a16:colId xmlns:a16="http://schemas.microsoft.com/office/drawing/2014/main" val="20003"/>
                    </a:ext>
                  </a:extLst>
                </a:gridCol>
              </a:tblGrid>
              <a:tr h="370752">
                <a:tc>
                  <a:txBody>
                    <a:bodyPr/>
                    <a:lstStyle/>
                    <a:p>
                      <a:r>
                        <a:rPr lang="en-US" sz="1800" dirty="0"/>
                        <a:t>Cores</a:t>
                      </a:r>
                      <a:r>
                        <a:rPr lang="en-US" sz="1800" baseline="0" dirty="0"/>
                        <a:t> (</a:t>
                      </a:r>
                      <a:r>
                        <a:rPr lang="en-US" sz="1800" dirty="0"/>
                        <a:t>Nodes)</a:t>
                      </a:r>
                    </a:p>
                  </a:txBody>
                  <a:tcPr marT="45709" marB="45709"/>
                </a:tc>
                <a:tc>
                  <a:txBody>
                    <a:bodyPr/>
                    <a:lstStyle/>
                    <a:p>
                      <a:r>
                        <a:rPr lang="en-US" sz="1800" dirty="0"/>
                        <a:t>CPU</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FF"/>
                          </a:solidFill>
                        </a:rPr>
                        <a:t>Accelerator</a:t>
                      </a:r>
                    </a:p>
                  </a:txBody>
                  <a:tcPr marT="45709" marB="45709"/>
                </a:tc>
                <a:tc>
                  <a:txBody>
                    <a:bodyPr/>
                    <a:lstStyle/>
                    <a:p>
                      <a:r>
                        <a:rPr lang="en-US" sz="1800" dirty="0"/>
                        <a:t>Memory</a:t>
                      </a:r>
                    </a:p>
                  </a:txBody>
                  <a:tcPr marT="45709" marB="45709"/>
                </a:tc>
                <a:tc>
                  <a:txBody>
                    <a:bodyPr/>
                    <a:lstStyle/>
                    <a:p>
                      <a:r>
                        <a:rPr lang="en-US" sz="1800" dirty="0"/>
                        <a:t>Network</a:t>
                      </a:r>
                    </a:p>
                  </a:txBody>
                  <a:tcPr marT="45709" marB="45709"/>
                </a:tc>
                <a:extLst>
                  <a:ext uri="{0D108BD9-81ED-4DB2-BD59-A6C34878D82A}">
                    <a16:rowId xmlns:a16="http://schemas.microsoft.com/office/drawing/2014/main" val="10000"/>
                  </a:ext>
                </a:extLst>
              </a:tr>
              <a:tr h="640004">
                <a:tc>
                  <a:txBody>
                    <a:bodyPr/>
                    <a:lstStyle/>
                    <a:p>
                      <a:r>
                        <a:rPr lang="en-US" sz="1800" baseline="0" dirty="0"/>
                        <a:t>168     (6</a:t>
                      </a:r>
                      <a:r>
                        <a:rPr lang="en-US" sz="1800" dirty="0"/>
                        <a:t>)</a:t>
                      </a: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2.4GHz Intel Broadwell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baseline="0" dirty="0">
                          <a:solidFill>
                            <a:srgbClr val="0000FF"/>
                          </a:solidFill>
                        </a:rPr>
                        <a:t>NVIDIA Tesla K80</a:t>
                      </a:r>
                      <a:endParaRPr lang="en-US" sz="1800" dirty="0">
                        <a:solidFill>
                          <a:srgbClr val="0000FF"/>
                        </a:solidFill>
                      </a:endParaRPr>
                    </a:p>
                  </a:txBody>
                  <a:tcPr marT="45709" marB="45709"/>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128GB</a:t>
                      </a:r>
                    </a:p>
                  </a:txBody>
                  <a:tcPr marT="45709" marB="45709"/>
                </a:tc>
                <a:tc>
                  <a:txBody>
                    <a:bodyPr/>
                    <a:lstStyle/>
                    <a:p>
                      <a:r>
                        <a:rPr lang="en-US" sz="1800" baseline="0" dirty="0"/>
                        <a:t>FDR14 56bit/s InfiniBand</a:t>
                      </a:r>
                    </a:p>
                  </a:txBody>
                  <a:tcPr marT="45709" marB="45709"/>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9</a:t>
            </a:fld>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043274"/>
            <a:ext cx="9144000" cy="81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843AFBD9-61B6-FF41-9C32-64D464984F3A}"/>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56228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22196</TotalTime>
  <Words>4560</Words>
  <Application>Microsoft Macintosh PowerPoint</Application>
  <PresentationFormat>On-screen Show (4:3)</PresentationFormat>
  <Paragraphs>826</Paragraphs>
  <Slides>68</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Calibri</vt:lpstr>
      <vt:lpstr>Comic Sans MS</vt:lpstr>
      <vt:lpstr>Consolas</vt:lpstr>
      <vt:lpstr>Courier</vt:lpstr>
      <vt:lpstr>Courier New</vt:lpstr>
      <vt:lpstr>Gotham Medium</vt:lpstr>
      <vt:lpstr>Symbol</vt:lpstr>
      <vt:lpstr>Times New Roman</vt:lpstr>
      <vt:lpstr>Office Theme</vt:lpstr>
      <vt:lpstr>Running Job on RCC systems using the SLURM Scheduler</vt:lpstr>
      <vt:lpstr>Agenda</vt:lpstr>
      <vt:lpstr>Understanding the RCC Compute Ecosystem</vt:lpstr>
      <vt:lpstr>PowerPoint Presentation</vt:lpstr>
      <vt:lpstr>Some definitions</vt:lpstr>
      <vt:lpstr>From a CPU to a Cluster</vt:lpstr>
      <vt:lpstr>PowerPoint Presentation</vt:lpstr>
      <vt:lpstr>PowerPoint Presentation</vt:lpstr>
      <vt:lpstr>RCC Hardware: Midway2 (Shared)</vt:lpstr>
      <vt:lpstr>RCC Hardware: Midway2 (Shared)</vt:lpstr>
      <vt:lpstr>Schematic of the Midway Cluster</vt:lpstr>
      <vt:lpstr>PowerPoint Presentation</vt:lpstr>
      <vt:lpstr>PowerPoint Presentation</vt:lpstr>
      <vt:lpstr>Repository </vt:lpstr>
      <vt:lpstr>PowerPoint Presentation</vt:lpstr>
      <vt:lpstr>Running Interactive jobs</vt:lpstr>
      <vt:lpstr>sinfo –s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batch jobs using a Submission Script</vt:lpstr>
      <vt:lpstr>Please do the Exercise;  Ex-1 in Repo</vt:lpstr>
      <vt:lpstr>PowerPoint Presentation</vt:lpstr>
      <vt:lpstr>Please do the Exercise;  Ex-2 in Repo</vt:lpstr>
      <vt:lpstr>PowerPoint Presentation</vt:lpstr>
      <vt:lpstr>Please do the Exercise;  Ex-3 in Repo</vt:lpstr>
      <vt:lpstr>PowerPoint Presentation</vt:lpstr>
      <vt:lpstr>Please do the Exercise;  Ex-4 in Repo</vt:lpstr>
      <vt:lpstr>How to submit MPI + GPU jobs?</vt:lpstr>
      <vt:lpstr>How to submit MPI + GPU jobs?</vt:lpstr>
      <vt:lpstr>Please do the Exercise;  Ex-5 in Repo</vt:lpstr>
      <vt:lpstr>How to submit MPI + OpenMPI jobs?</vt:lpstr>
      <vt:lpstr>PowerPoint Presentation</vt:lpstr>
      <vt:lpstr>Please do the Exercise;  Ex-5a in Repo</vt:lpstr>
      <vt:lpstr>PowerPoint Presentation</vt:lpstr>
      <vt:lpstr>Please do the Exercise;  Ex-6 in Repo</vt:lpstr>
      <vt:lpstr>PowerPoint Presentation</vt:lpstr>
      <vt:lpstr>Please do the Exercise;  Ex-7 in Repo</vt:lpstr>
      <vt:lpstr>PowerPoint Presentation</vt:lpstr>
      <vt:lpstr>Please do the Exercise;  Ex-8 in Repo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submission and monitoring </vt:lpstr>
      <vt:lpstr>Recommended online resources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377</cp:revision>
  <cp:lastPrinted>2020-07-07T14:15:34Z</cp:lastPrinted>
  <dcterms:created xsi:type="dcterms:W3CDTF">2012-07-22T03:59:15Z</dcterms:created>
  <dcterms:modified xsi:type="dcterms:W3CDTF">2020-07-21T15:52:28Z</dcterms:modified>
</cp:coreProperties>
</file>